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9" autoAdjust="0"/>
    <p:restoredTop sz="94660"/>
  </p:normalViewPr>
  <p:slideViewPr>
    <p:cSldViewPr snapToGrid="0">
      <p:cViewPr varScale="1">
        <p:scale>
          <a:sx n="72" d="100"/>
          <a:sy n="72" d="100"/>
        </p:scale>
        <p:origin x="341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3601" y="2590800"/>
            <a:ext cx="6523567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fr-FR" altLang="fr-FR" sz="2400" b="0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039285" y="1944113"/>
            <a:ext cx="10238316" cy="584775"/>
          </a:xfrm>
        </p:spPr>
        <p:txBody>
          <a:bodyPr/>
          <a:lstStyle>
            <a:lvl1pPr algn="r">
              <a:defRPr/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61517" y="2860676"/>
            <a:ext cx="5916083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33DBF4CD-BB73-415F-83E3-3674EB34D05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3848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A272BCA8-6B42-4D73-955D-831C1D53A49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0474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72034" y="217488"/>
            <a:ext cx="1169551" cy="664051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3934" y="217488"/>
            <a:ext cx="8724900" cy="664051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CADBCB00-892F-4565-93F8-65014925306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7140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3934" y="217488"/>
            <a:ext cx="11904133" cy="664051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E51D1B1E-17D0-49F2-8B74-AE7ACED8D96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16095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34" y="699513"/>
            <a:ext cx="10883900" cy="58477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3933" y="1341438"/>
            <a:ext cx="5850467" cy="55165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341438"/>
            <a:ext cx="5850467" cy="55165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E7DE8DE4-3DCC-4D2A-BDBA-B004023453F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6479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34" y="699513"/>
            <a:ext cx="10883900" cy="58477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3934" y="1341439"/>
            <a:ext cx="11904133" cy="268128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934" y="4175126"/>
            <a:ext cx="11904133" cy="26828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FF81C0CF-74C0-45DB-8F91-F37DED96816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2325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6000" y="674113"/>
            <a:ext cx="10566400" cy="58477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007537" y="1557339"/>
            <a:ext cx="5027084" cy="37242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237817" y="1557340"/>
            <a:ext cx="5027083" cy="178593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237817" y="3495676"/>
            <a:ext cx="5027083" cy="17859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0" y="6248401"/>
            <a:ext cx="3862917" cy="4746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b="1">
              <a:latin typeface="Arial" panose="020B0604020202020204" pitchFamily="34" charset="0"/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2A5DCB08-66C8-4E7F-AA37-BA5F9564D8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21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DC9BEA63-7C82-4C91-A74F-0E46D6774A6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8378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0F1622A0-FAC1-442A-92BB-D8E4C8D6140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56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933" y="1341438"/>
            <a:ext cx="5850467" cy="5516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341438"/>
            <a:ext cx="5850467" cy="5516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D295ABF5-912D-4E1A-A219-84A16AC2EF6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04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832863"/>
            <a:ext cx="10972800" cy="5847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E83EFB60-9814-4260-BE2D-AF8A728FB17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629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F4DD8328-DB4D-48F1-B4CE-65094D2BE26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250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78E31F8B-8C1F-494E-A3EB-47D4B38F2B2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24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727214"/>
            <a:ext cx="4011084" cy="70788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C67C8D22-964A-4AA6-9DF2-06844BB2AC2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748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967228"/>
            <a:ext cx="7315200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E05DB14A-2FF6-4FD9-8163-D1D3568ACD6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5461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34" y="699513"/>
            <a:ext cx="10883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34" y="1341438"/>
            <a:ext cx="11904133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6700" y="62865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9900" y="62865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660F06-53B7-4E7F-A00B-226C92997E5E}" type="slidenum">
              <a:rPr lang="fr-FR" alt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911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2800">
          <a:solidFill>
            <a:schemeClr val="accent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70000"/>
        <a:buFont typeface="Wingdings" panose="05000000000000000000" pitchFamily="2" charset="2"/>
        <a:buChar char="Ø"/>
        <a:defRPr sz="2500">
          <a:solidFill>
            <a:schemeClr val="accent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Char char="•"/>
        <a:defRPr sz="2500">
          <a:solidFill>
            <a:schemeClr val="accent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500">
          <a:solidFill>
            <a:schemeClr val="accent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4"/>
          <p:cNvSpPr>
            <a:spLocks noChangeArrowheads="1"/>
          </p:cNvSpPr>
          <p:nvPr/>
        </p:nvSpPr>
        <p:spPr bwMode="auto">
          <a:xfrm>
            <a:off x="1876425" y="2193926"/>
            <a:ext cx="3849688" cy="2466975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3779" name="Espace réservé du numéro de diapositive 28"/>
          <p:cNvSpPr>
            <a:spLocks noGrp="1"/>
          </p:cNvSpPr>
          <p:nvPr>
            <p:ph type="sldNum" sz="quarter" idx="11"/>
          </p:nvPr>
        </p:nvSpPr>
        <p:spPr>
          <a:xfrm>
            <a:off x="80772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0AD4AD-455B-4233-AD4A-9D5178146C67}" type="slidenum">
              <a:rPr lang="fr-FR" altLang="fr-F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sp>
        <p:nvSpPr>
          <p:cNvPr id="323596" name="Text Box 12"/>
          <p:cNvSpPr txBox="1">
            <a:spLocks noChangeArrowheads="1"/>
          </p:cNvSpPr>
          <p:nvPr/>
        </p:nvSpPr>
        <p:spPr bwMode="auto">
          <a:xfrm>
            <a:off x="8116888" y="5232401"/>
            <a:ext cx="1917700" cy="107791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B050"/>
                </a:solidFill>
                <a:latin typeface="Arial" panose="020B0604020202020204" pitchFamily="34" charset="0"/>
              </a:rPr>
              <a:t>Ventes 700 000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323598" name="Text Box 14"/>
          <p:cNvSpPr txBox="1">
            <a:spLocks noChangeArrowheads="1"/>
          </p:cNvSpPr>
          <p:nvPr/>
        </p:nvSpPr>
        <p:spPr bwMode="auto">
          <a:xfrm>
            <a:off x="5880101" y="5237164"/>
            <a:ext cx="2149475" cy="15700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Achat services et  fournitures: 300 000</a:t>
            </a:r>
            <a:b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</a:b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3599" name="Rectangle 15"/>
          <p:cNvSpPr>
            <a:spLocks noChangeArrowheads="1"/>
          </p:cNvSpPr>
          <p:nvPr/>
        </p:nvSpPr>
        <p:spPr bwMode="auto">
          <a:xfrm>
            <a:off x="8112126" y="5805489"/>
            <a:ext cx="1871663" cy="820737"/>
          </a:xfrm>
          <a:prstGeom prst="rect">
            <a:avLst/>
          </a:prstGeom>
          <a:solidFill>
            <a:srgbClr val="F12547"/>
          </a:solidFill>
          <a:ln w="28575">
            <a:solidFill>
              <a:srgbClr val="F5657D"/>
            </a:solidFill>
            <a:miter lim="800000"/>
            <a:headEnd/>
            <a:tailEnd/>
          </a:ln>
          <a:effectLst>
            <a:outerShdw dist="71842" dir="2700000" algn="ctr" rotWithShape="0">
              <a:srgbClr val="660033">
                <a:alpha val="50000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000" b="1">
              <a:solidFill>
                <a:srgbClr val="FF3399"/>
              </a:solidFill>
              <a:latin typeface="Arial" panose="020B0604020202020204" pitchFamily="34" charset="0"/>
            </a:endParaRPr>
          </a:p>
        </p:txBody>
      </p:sp>
      <p:sp>
        <p:nvSpPr>
          <p:cNvPr id="323600" name="Text Box 16"/>
          <p:cNvSpPr txBox="1">
            <a:spLocks noChangeArrowheads="1"/>
          </p:cNvSpPr>
          <p:nvPr/>
        </p:nvSpPr>
        <p:spPr bwMode="auto">
          <a:xfrm>
            <a:off x="8112125" y="5805488"/>
            <a:ext cx="1917700" cy="830262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EAEAEA"/>
                </a:solidFill>
                <a:latin typeface="Arial" panose="020B0604020202020204" pitchFamily="34" charset="0"/>
              </a:rPr>
              <a:t>Résultat de la période :</a:t>
            </a:r>
            <a:br>
              <a:rPr lang="fr-FR" altLang="fr-FR" sz="1600" b="1">
                <a:solidFill>
                  <a:srgbClr val="EAEAEA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EAEAEA"/>
                </a:solidFill>
                <a:latin typeface="Arial" panose="020B0604020202020204" pitchFamily="34" charset="0"/>
              </a:rPr>
              <a:t>bénéfice  35 000</a:t>
            </a:r>
          </a:p>
        </p:txBody>
      </p:sp>
      <p:sp>
        <p:nvSpPr>
          <p:cNvPr id="323601" name="Text Box 17"/>
          <p:cNvSpPr txBox="1">
            <a:spLocks noChangeArrowheads="1"/>
          </p:cNvSpPr>
          <p:nvPr/>
        </p:nvSpPr>
        <p:spPr bwMode="auto">
          <a:xfrm>
            <a:off x="5880101" y="4826000"/>
            <a:ext cx="2149475" cy="406400"/>
          </a:xfrm>
          <a:prstGeom prst="rect">
            <a:avLst/>
          </a:prstGeom>
          <a:noFill/>
          <a:ln w="38100" cap="rnd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000" b="1">
                <a:solidFill>
                  <a:srgbClr val="FF0000"/>
                </a:solidFill>
                <a:latin typeface="Arial" panose="020B0604020202020204" pitchFamily="34" charset="0"/>
              </a:rPr>
              <a:t> Charges</a:t>
            </a:r>
          </a:p>
        </p:txBody>
      </p:sp>
      <p:sp>
        <p:nvSpPr>
          <p:cNvPr id="323602" name="Text Box 18"/>
          <p:cNvSpPr txBox="1">
            <a:spLocks noChangeArrowheads="1"/>
          </p:cNvSpPr>
          <p:nvPr/>
        </p:nvSpPr>
        <p:spPr bwMode="auto">
          <a:xfrm>
            <a:off x="8112125" y="4813300"/>
            <a:ext cx="1917700" cy="40640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000" b="1">
                <a:solidFill>
                  <a:srgbClr val="FF3399"/>
                </a:solidFill>
                <a:latin typeface="Arial" panose="020B0604020202020204" pitchFamily="34" charset="0"/>
              </a:rPr>
              <a:t> </a:t>
            </a:r>
            <a:r>
              <a:rPr lang="fr-FR" altLang="fr-FR" sz="2000" b="1">
                <a:solidFill>
                  <a:srgbClr val="00B050"/>
                </a:solidFill>
                <a:latin typeface="Arial" panose="020B0604020202020204" pitchFamily="34" charset="0"/>
              </a:rPr>
              <a:t>Produits</a:t>
            </a: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6149976" y="80964"/>
            <a:ext cx="4518025" cy="414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FF0000"/>
                </a:solidFill>
                <a:latin typeface="Arial" panose="020B0604020202020204" pitchFamily="34" charset="0"/>
              </a:rPr>
              <a:t>Achat services et fournitures</a:t>
            </a:r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5953125" y="5843589"/>
            <a:ext cx="1879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Salaires : 350 000</a:t>
            </a: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862638" y="6164264"/>
            <a:ext cx="206216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Intérêts financiers:</a:t>
            </a:r>
            <a:b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                 15 000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7361238" y="550864"/>
            <a:ext cx="3371850" cy="41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FF0000"/>
                </a:solidFill>
                <a:latin typeface="Arial" panose="020B0604020202020204" pitchFamily="34" charset="0"/>
              </a:rPr>
              <a:t>Salaires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361238" y="1082676"/>
            <a:ext cx="3371850" cy="41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FF0000"/>
                </a:solidFill>
                <a:latin typeface="Arial" panose="020B0604020202020204" pitchFamily="34" charset="0"/>
              </a:rPr>
              <a:t>Intérêts</a:t>
            </a: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1681163" y="134939"/>
            <a:ext cx="2722562" cy="41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3399FF"/>
                </a:solidFill>
                <a:latin typeface="Arial" panose="020B0604020202020204" pitchFamily="34" charset="0"/>
              </a:rPr>
              <a:t>Achats immob. 1</a:t>
            </a: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1720850" y="630239"/>
            <a:ext cx="2706688" cy="41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FFC000"/>
                </a:solidFill>
                <a:latin typeface="Arial" panose="020B0604020202020204" pitchFamily="34" charset="0"/>
              </a:rPr>
              <a:t>Achats immob 2</a:t>
            </a:r>
          </a:p>
        </p:txBody>
      </p:sp>
      <p:sp>
        <p:nvSpPr>
          <p:cNvPr id="42" name="Rectangle 22"/>
          <p:cNvSpPr>
            <a:spLocks noChangeArrowheads="1"/>
          </p:cNvSpPr>
          <p:nvPr/>
        </p:nvSpPr>
        <p:spPr bwMode="auto">
          <a:xfrm>
            <a:off x="1871664" y="1679575"/>
            <a:ext cx="3830637" cy="61118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ACTIF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875339" y="1657351"/>
            <a:ext cx="4029075" cy="1260475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PASSIF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5872163" y="2260601"/>
            <a:ext cx="4032250" cy="2466975"/>
          </a:xfrm>
          <a:prstGeom prst="rect">
            <a:avLst/>
          </a:prstGeom>
          <a:solidFill>
            <a:schemeClr val="accent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Capitaux propres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500 000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capital : 500 000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2000" b="1" u="sng" dirty="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Dettes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100 000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Emprunt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100 000</a:t>
            </a:r>
          </a:p>
        </p:txBody>
      </p:sp>
      <p:sp>
        <p:nvSpPr>
          <p:cNvPr id="46" name="Rectangle 22"/>
          <p:cNvSpPr>
            <a:spLocks noChangeArrowheads="1"/>
          </p:cNvSpPr>
          <p:nvPr/>
        </p:nvSpPr>
        <p:spPr bwMode="auto">
          <a:xfrm>
            <a:off x="2427288" y="4216401"/>
            <a:ext cx="3275012" cy="576263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600 000</a:t>
            </a:r>
          </a:p>
        </p:txBody>
      </p:sp>
      <p:sp>
        <p:nvSpPr>
          <p:cNvPr id="47" name="Rectangle 22"/>
          <p:cNvSpPr>
            <a:spLocks noChangeArrowheads="1"/>
          </p:cNvSpPr>
          <p:nvPr/>
        </p:nvSpPr>
        <p:spPr bwMode="auto">
          <a:xfrm>
            <a:off x="5872163" y="4176713"/>
            <a:ext cx="4032250" cy="57626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600 000</a:t>
            </a:r>
          </a:p>
        </p:txBody>
      </p:sp>
      <p:sp>
        <p:nvSpPr>
          <p:cNvPr id="203798" name="ZoneTexte 4"/>
          <p:cNvSpPr txBox="1">
            <a:spLocks noChangeArrowheads="1"/>
          </p:cNvSpPr>
          <p:nvPr/>
        </p:nvSpPr>
        <p:spPr bwMode="auto">
          <a:xfrm>
            <a:off x="1868489" y="2435226"/>
            <a:ext cx="2016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Constructions    </a:t>
            </a: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matériel industriel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3799" name="ZoneTexte 6"/>
          <p:cNvSpPr txBox="1">
            <a:spLocks noChangeArrowheads="1"/>
          </p:cNvSpPr>
          <p:nvPr/>
        </p:nvSpPr>
        <p:spPr bwMode="auto">
          <a:xfrm>
            <a:off x="2427288" y="3811589"/>
            <a:ext cx="26400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Banque : 600 000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3609" name="Text Box 25"/>
          <p:cNvSpPr txBox="1">
            <a:spLocks noChangeArrowheads="1"/>
          </p:cNvSpPr>
          <p:nvPr/>
        </p:nvSpPr>
        <p:spPr bwMode="auto">
          <a:xfrm>
            <a:off x="8853489" y="2882901"/>
            <a:ext cx="1101725" cy="3079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400" b="1">
                <a:solidFill>
                  <a:srgbClr val="171717"/>
                </a:solidFill>
                <a:latin typeface="Arial" panose="020B0604020202020204" pitchFamily="34" charset="0"/>
              </a:rPr>
              <a:t>35 000</a:t>
            </a:r>
          </a:p>
        </p:txBody>
      </p:sp>
      <p:sp>
        <p:nvSpPr>
          <p:cNvPr id="203801" name="AutoShape 27"/>
          <p:cNvSpPr>
            <a:spLocks noChangeArrowheads="1"/>
          </p:cNvSpPr>
          <p:nvPr/>
        </p:nvSpPr>
        <p:spPr bwMode="auto">
          <a:xfrm>
            <a:off x="4473575" y="844551"/>
            <a:ext cx="2808288" cy="936625"/>
          </a:xfrm>
          <a:prstGeom prst="downArrowCallout">
            <a:avLst>
              <a:gd name="adj1" fmla="val 74958"/>
              <a:gd name="adj2" fmla="val 74958"/>
              <a:gd name="adj3" fmla="val 16667"/>
              <a:gd name="adj4" fmla="val 6666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  <a:t>BILAN 31/12/N-1</a:t>
            </a: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6189664" y="2852739"/>
            <a:ext cx="28400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99"/>
                </a:solidFill>
                <a:latin typeface="Arial Narrow" panose="020B0606020202030204" pitchFamily="34" charset="0"/>
              </a:rPr>
              <a:t>Résultat  de l’exercice(bénéfice)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3924301" y="2652713"/>
            <a:ext cx="1655763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3399FF"/>
                </a:solidFill>
                <a:latin typeface="Arial" panose="020B0604020202020204" pitchFamily="34" charset="0"/>
              </a:rPr>
              <a:t>+ 200 000 </a:t>
            </a:r>
          </a:p>
        </p:txBody>
      </p:sp>
      <p:sp>
        <p:nvSpPr>
          <p:cNvPr id="51" name="Text Box 22"/>
          <p:cNvSpPr txBox="1">
            <a:spLocks noChangeArrowheads="1"/>
          </p:cNvSpPr>
          <p:nvPr/>
        </p:nvSpPr>
        <p:spPr bwMode="auto">
          <a:xfrm>
            <a:off x="4257675" y="2898775"/>
            <a:ext cx="1036638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3399FF"/>
                </a:solidFill>
                <a:latin typeface="Arial" panose="020B0604020202020204" pitchFamily="34" charset="0"/>
              </a:rPr>
              <a:t>+ 150 000 </a:t>
            </a:r>
          </a:p>
        </p:txBody>
      </p:sp>
      <p:sp>
        <p:nvSpPr>
          <p:cNvPr id="52" name="Text Box 22"/>
          <p:cNvSpPr txBox="1">
            <a:spLocks noChangeArrowheads="1"/>
          </p:cNvSpPr>
          <p:nvPr/>
        </p:nvSpPr>
        <p:spPr bwMode="auto">
          <a:xfrm>
            <a:off x="4200525" y="3844925"/>
            <a:ext cx="1036638" cy="293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3399FF"/>
                </a:solidFill>
                <a:latin typeface="Arial" panose="020B0604020202020204" pitchFamily="34" charset="0"/>
              </a:rPr>
              <a:t>- 350 000 </a:t>
            </a:r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>
            <a:off x="4910139" y="2619375"/>
            <a:ext cx="1011237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C000"/>
                </a:solidFill>
                <a:latin typeface="Arial" panose="020B0604020202020204" pitchFamily="34" charset="0"/>
              </a:rPr>
              <a:t>+ 20 000 </a:t>
            </a: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5216525" y="2911475"/>
            <a:ext cx="1011238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C000"/>
                </a:solidFill>
                <a:latin typeface="Arial" panose="020B0604020202020204" pitchFamily="34" charset="0"/>
              </a:rPr>
              <a:t>+ 60 000 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5124450" y="3816350"/>
            <a:ext cx="1011238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C000"/>
                </a:solidFill>
                <a:latin typeface="Arial" panose="020B0604020202020204" pitchFamily="34" charset="0"/>
              </a:rPr>
              <a:t>- 80 000 </a:t>
            </a:r>
          </a:p>
        </p:txBody>
      </p:sp>
      <p:sp>
        <p:nvSpPr>
          <p:cNvPr id="57" name="Text Box 22"/>
          <p:cNvSpPr txBox="1">
            <a:spLocks noChangeArrowheads="1"/>
          </p:cNvSpPr>
          <p:nvPr/>
        </p:nvSpPr>
        <p:spPr bwMode="auto">
          <a:xfrm>
            <a:off x="4589463" y="125414"/>
            <a:ext cx="1435100" cy="41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92D050"/>
                </a:solidFill>
                <a:latin typeface="Arial" panose="020B0604020202020204" pitchFamily="34" charset="0"/>
              </a:rPr>
              <a:t>Ventes</a:t>
            </a:r>
          </a:p>
        </p:txBody>
      </p:sp>
      <p:sp>
        <p:nvSpPr>
          <p:cNvPr id="58" name="ZoneTexte 57"/>
          <p:cNvSpPr txBox="1">
            <a:spLocks noChangeArrowheads="1"/>
          </p:cNvSpPr>
          <p:nvPr/>
        </p:nvSpPr>
        <p:spPr bwMode="auto">
          <a:xfrm>
            <a:off x="2408238" y="3519488"/>
            <a:ext cx="2640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Créances 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3575050" y="3560763"/>
            <a:ext cx="1011238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92D050"/>
                </a:solidFill>
                <a:latin typeface="Arial" panose="020B0604020202020204" pitchFamily="34" charset="0"/>
              </a:rPr>
              <a:t>+ 45 000 </a:t>
            </a:r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>
            <a:off x="4133850" y="4046539"/>
            <a:ext cx="1011238" cy="2936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92D050"/>
                </a:solidFill>
                <a:latin typeface="Arial" panose="020B0604020202020204" pitchFamily="34" charset="0"/>
              </a:rPr>
              <a:t>+ 655 000 </a:t>
            </a:r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5137150" y="4060825"/>
            <a:ext cx="1011238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- 300 000 </a:t>
            </a:r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4840289" y="4284663"/>
            <a:ext cx="1011237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- 350 000 </a:t>
            </a:r>
          </a:p>
        </p:txBody>
      </p:sp>
      <p:sp>
        <p:nvSpPr>
          <p:cNvPr id="64" name="Text Box 22"/>
          <p:cNvSpPr txBox="1">
            <a:spLocks noChangeArrowheads="1"/>
          </p:cNvSpPr>
          <p:nvPr/>
        </p:nvSpPr>
        <p:spPr bwMode="auto">
          <a:xfrm>
            <a:off x="4843464" y="4541838"/>
            <a:ext cx="1011237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- 15 000 </a:t>
            </a:r>
          </a:p>
        </p:txBody>
      </p:sp>
    </p:spTree>
    <p:extLst>
      <p:ext uri="{BB962C8B-B14F-4D97-AF65-F5344CB8AC3E}">
        <p14:creationId xmlns:p14="http://schemas.microsoft.com/office/powerpoint/2010/main" val="675966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3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3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23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3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23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23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96" grpId="0" animBg="1"/>
      <p:bldP spid="323598" grpId="0" animBg="1"/>
      <p:bldP spid="323599" grpId="0" animBg="1"/>
      <p:bldP spid="323600" grpId="0" animBg="1"/>
      <p:bldP spid="323601" grpId="0" animBg="1"/>
      <p:bldP spid="323602" grpId="0" animBg="1"/>
      <p:bldP spid="30" grpId="0" animBg="1"/>
      <p:bldP spid="2" grpId="0"/>
      <p:bldP spid="3" grpId="0"/>
      <p:bldP spid="35" grpId="0" animBg="1"/>
      <p:bldP spid="38" grpId="0" animBg="1"/>
      <p:bldP spid="40" grpId="0" animBg="1"/>
      <p:bldP spid="41" grpId="0" animBg="1"/>
      <p:bldP spid="323609" grpId="0" animBg="1"/>
      <p:bldP spid="323589" grpId="0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58" grpId="0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4"/>
          <p:cNvSpPr>
            <a:spLocks noChangeArrowheads="1"/>
          </p:cNvSpPr>
          <p:nvPr/>
        </p:nvSpPr>
        <p:spPr bwMode="auto">
          <a:xfrm>
            <a:off x="1903413" y="1446214"/>
            <a:ext cx="3275012" cy="2466975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03" name="Espace réservé de la date 27"/>
          <p:cNvSpPr>
            <a:spLocks noGrp="1"/>
          </p:cNvSpPr>
          <p:nvPr>
            <p:ph type="dt" sz="quarter" idx="10"/>
          </p:nvPr>
        </p:nvSpPr>
        <p:spPr>
          <a:xfrm>
            <a:off x="2152650" y="5561013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4804" name="Espace réservé du numéro de diapositive 28"/>
          <p:cNvSpPr>
            <a:spLocks noGrp="1"/>
          </p:cNvSpPr>
          <p:nvPr>
            <p:ph type="sldNum" sz="quarter" idx="11"/>
          </p:nvPr>
        </p:nvSpPr>
        <p:spPr>
          <a:xfrm>
            <a:off x="7553325" y="5522913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9F1170-B835-4EC5-A1C4-B36BCBFE7BE0}" type="slidenum">
              <a:rPr lang="fr-FR" altLang="fr-F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sp>
        <p:nvSpPr>
          <p:cNvPr id="204805" name="Text Box 12"/>
          <p:cNvSpPr txBox="1">
            <a:spLocks noChangeArrowheads="1"/>
          </p:cNvSpPr>
          <p:nvPr/>
        </p:nvSpPr>
        <p:spPr bwMode="auto">
          <a:xfrm>
            <a:off x="7594600" y="4506914"/>
            <a:ext cx="1917700" cy="10763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B050"/>
                </a:solidFill>
                <a:latin typeface="Arial" panose="020B0604020202020204" pitchFamily="34" charset="0"/>
              </a:rPr>
              <a:t>Ventes 700 000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204806" name="Text Box 14"/>
          <p:cNvSpPr txBox="1">
            <a:spLocks noChangeArrowheads="1"/>
          </p:cNvSpPr>
          <p:nvPr/>
        </p:nvSpPr>
        <p:spPr bwMode="auto">
          <a:xfrm>
            <a:off x="5356226" y="4511675"/>
            <a:ext cx="2149475" cy="15700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Achat services et  fournitures: 300 000</a:t>
            </a:r>
            <a:b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</a:b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4807" name="Rectangle 15"/>
          <p:cNvSpPr>
            <a:spLocks noChangeArrowheads="1"/>
          </p:cNvSpPr>
          <p:nvPr/>
        </p:nvSpPr>
        <p:spPr bwMode="auto">
          <a:xfrm>
            <a:off x="7588251" y="5080000"/>
            <a:ext cx="1871663" cy="820738"/>
          </a:xfrm>
          <a:prstGeom prst="rect">
            <a:avLst/>
          </a:prstGeom>
          <a:solidFill>
            <a:srgbClr val="F12547"/>
          </a:solidFill>
          <a:ln w="28575">
            <a:solidFill>
              <a:srgbClr val="F5657D"/>
            </a:solidFill>
            <a:miter lim="800000"/>
            <a:headEnd/>
            <a:tailEnd/>
          </a:ln>
          <a:effectLst>
            <a:outerShdw dist="71842" dir="2700000" algn="ctr" rotWithShape="0">
              <a:srgbClr val="660033">
                <a:alpha val="50000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000" b="1">
              <a:solidFill>
                <a:srgbClr val="FF3399"/>
              </a:solidFill>
              <a:latin typeface="Arial" panose="020B0604020202020204" pitchFamily="34" charset="0"/>
            </a:endParaRPr>
          </a:p>
        </p:txBody>
      </p:sp>
      <p:sp>
        <p:nvSpPr>
          <p:cNvPr id="204808" name="Text Box 16"/>
          <p:cNvSpPr txBox="1">
            <a:spLocks noChangeArrowheads="1"/>
          </p:cNvSpPr>
          <p:nvPr/>
        </p:nvSpPr>
        <p:spPr bwMode="auto">
          <a:xfrm>
            <a:off x="7588250" y="5080001"/>
            <a:ext cx="1917700" cy="830263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EAEAEA"/>
                </a:solidFill>
                <a:latin typeface="Arial" panose="020B0604020202020204" pitchFamily="34" charset="0"/>
              </a:rPr>
              <a:t>Résultat de la période :</a:t>
            </a:r>
            <a:br>
              <a:rPr lang="fr-FR" altLang="fr-FR" sz="1600" b="1">
                <a:solidFill>
                  <a:srgbClr val="EAEAEA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EAEAEA"/>
                </a:solidFill>
                <a:latin typeface="Arial" panose="020B0604020202020204" pitchFamily="34" charset="0"/>
              </a:rPr>
              <a:t>bénéfice  35 000</a:t>
            </a:r>
          </a:p>
        </p:txBody>
      </p:sp>
      <p:sp>
        <p:nvSpPr>
          <p:cNvPr id="204809" name="Text Box 17"/>
          <p:cNvSpPr txBox="1">
            <a:spLocks noChangeArrowheads="1"/>
          </p:cNvSpPr>
          <p:nvPr/>
        </p:nvSpPr>
        <p:spPr bwMode="auto">
          <a:xfrm>
            <a:off x="5356226" y="4100513"/>
            <a:ext cx="2149475" cy="406400"/>
          </a:xfrm>
          <a:prstGeom prst="rect">
            <a:avLst/>
          </a:prstGeom>
          <a:noFill/>
          <a:ln w="38100" cap="rnd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000" b="1">
                <a:solidFill>
                  <a:srgbClr val="FF0000"/>
                </a:solidFill>
                <a:latin typeface="Arial" panose="020B0604020202020204" pitchFamily="34" charset="0"/>
              </a:rPr>
              <a:t> Charges</a:t>
            </a:r>
          </a:p>
        </p:txBody>
      </p:sp>
      <p:sp>
        <p:nvSpPr>
          <p:cNvPr id="204810" name="Text Box 18"/>
          <p:cNvSpPr txBox="1">
            <a:spLocks noChangeArrowheads="1"/>
          </p:cNvSpPr>
          <p:nvPr/>
        </p:nvSpPr>
        <p:spPr bwMode="auto">
          <a:xfrm>
            <a:off x="7588250" y="4086225"/>
            <a:ext cx="1917700" cy="40640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000" b="1">
                <a:solidFill>
                  <a:srgbClr val="FF3399"/>
                </a:solidFill>
                <a:latin typeface="Arial" panose="020B0604020202020204" pitchFamily="34" charset="0"/>
              </a:rPr>
              <a:t> </a:t>
            </a:r>
            <a:r>
              <a:rPr lang="fr-FR" altLang="fr-FR" sz="2000" b="1">
                <a:solidFill>
                  <a:srgbClr val="00B050"/>
                </a:solidFill>
                <a:latin typeface="Arial" panose="020B0604020202020204" pitchFamily="34" charset="0"/>
              </a:rPr>
              <a:t>Produits</a:t>
            </a:r>
          </a:p>
        </p:txBody>
      </p:sp>
      <p:sp>
        <p:nvSpPr>
          <p:cNvPr id="204811" name="AutoShape 26"/>
          <p:cNvSpPr>
            <a:spLocks noChangeArrowheads="1"/>
          </p:cNvSpPr>
          <p:nvPr/>
        </p:nvSpPr>
        <p:spPr bwMode="auto">
          <a:xfrm>
            <a:off x="2008188" y="4159251"/>
            <a:ext cx="2952750" cy="1655763"/>
          </a:xfrm>
          <a:prstGeom prst="rightArrowCallout">
            <a:avLst>
              <a:gd name="adj1" fmla="val 25000"/>
              <a:gd name="adj2" fmla="val 25000"/>
              <a:gd name="adj3" fmla="val 29722"/>
              <a:gd name="adj4" fmla="val 6666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  <a:t>COMPTE</a:t>
            </a:r>
            <a:b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  <a:t>DE</a:t>
            </a:r>
            <a:b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  <a:t>RESULTAT</a:t>
            </a:r>
            <a:b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  <a:t>EXERCICE N</a:t>
            </a:r>
          </a:p>
        </p:txBody>
      </p:sp>
      <p:sp>
        <p:nvSpPr>
          <p:cNvPr id="204812" name="ZoneTexte 1"/>
          <p:cNvSpPr txBox="1">
            <a:spLocks noChangeArrowheads="1"/>
          </p:cNvSpPr>
          <p:nvPr/>
        </p:nvSpPr>
        <p:spPr bwMode="auto">
          <a:xfrm>
            <a:off x="5430838" y="5118101"/>
            <a:ext cx="1879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Salaires : 350 000</a:t>
            </a: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13" name="ZoneTexte 2"/>
          <p:cNvSpPr txBox="1">
            <a:spLocks noChangeArrowheads="1"/>
          </p:cNvSpPr>
          <p:nvPr/>
        </p:nvSpPr>
        <p:spPr bwMode="auto">
          <a:xfrm>
            <a:off x="5338763" y="5438775"/>
            <a:ext cx="20621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Intérêts financiers:</a:t>
            </a:r>
            <a:b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</a:rPr>
              <a:t>                 15 000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14" name="Text Box 22"/>
          <p:cNvSpPr txBox="1">
            <a:spLocks noChangeArrowheads="1"/>
          </p:cNvSpPr>
          <p:nvPr/>
        </p:nvSpPr>
        <p:spPr bwMode="auto">
          <a:xfrm>
            <a:off x="5975351" y="989014"/>
            <a:ext cx="3370263" cy="414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00B050"/>
                </a:solidFill>
                <a:latin typeface="Arial" panose="020B0604020202020204" pitchFamily="34" charset="0"/>
              </a:rPr>
              <a:t>Ventes </a:t>
            </a:r>
          </a:p>
        </p:txBody>
      </p:sp>
      <p:sp>
        <p:nvSpPr>
          <p:cNvPr id="42" name="Rectangle 22"/>
          <p:cNvSpPr>
            <a:spLocks noChangeArrowheads="1"/>
          </p:cNvSpPr>
          <p:nvPr/>
        </p:nvSpPr>
        <p:spPr bwMode="auto">
          <a:xfrm>
            <a:off x="1903413" y="954089"/>
            <a:ext cx="3275012" cy="61118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ACTIF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53051" y="930276"/>
            <a:ext cx="4029075" cy="1260475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PASSIF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5349875" y="1535114"/>
            <a:ext cx="4032250" cy="2466975"/>
          </a:xfrm>
          <a:prstGeom prst="rect">
            <a:avLst/>
          </a:prstGeom>
          <a:solidFill>
            <a:schemeClr val="accent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Capitaux propres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b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fr-FR" sz="16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capital : 500 000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2000" b="1" u="sng" dirty="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Dettes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100 000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Emprunt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100 000</a:t>
            </a:r>
          </a:p>
        </p:txBody>
      </p:sp>
      <p:sp>
        <p:nvSpPr>
          <p:cNvPr id="46" name="Rectangle 22"/>
          <p:cNvSpPr>
            <a:spLocks noChangeArrowheads="1"/>
          </p:cNvSpPr>
          <p:nvPr/>
        </p:nvSpPr>
        <p:spPr bwMode="auto">
          <a:xfrm>
            <a:off x="1903413" y="3490913"/>
            <a:ext cx="3275012" cy="57626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635 000</a:t>
            </a:r>
          </a:p>
        </p:txBody>
      </p:sp>
      <p:sp>
        <p:nvSpPr>
          <p:cNvPr id="47" name="Rectangle 22"/>
          <p:cNvSpPr>
            <a:spLocks noChangeArrowheads="1"/>
          </p:cNvSpPr>
          <p:nvPr/>
        </p:nvSpPr>
        <p:spPr bwMode="auto">
          <a:xfrm>
            <a:off x="5349875" y="3451226"/>
            <a:ext cx="4032250" cy="576263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635 000</a:t>
            </a:r>
          </a:p>
        </p:txBody>
      </p:sp>
      <p:sp>
        <p:nvSpPr>
          <p:cNvPr id="204820" name="ZoneTexte 4"/>
          <p:cNvSpPr txBox="1">
            <a:spLocks noChangeArrowheads="1"/>
          </p:cNvSpPr>
          <p:nvPr/>
        </p:nvSpPr>
        <p:spPr bwMode="auto">
          <a:xfrm>
            <a:off x="1865313" y="1895476"/>
            <a:ext cx="20177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Constructions    </a:t>
            </a: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matériel industriel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21" name="ZoneTexte 6"/>
          <p:cNvSpPr txBox="1">
            <a:spLocks noChangeArrowheads="1"/>
          </p:cNvSpPr>
          <p:nvPr/>
        </p:nvSpPr>
        <p:spPr bwMode="auto">
          <a:xfrm>
            <a:off x="1903413" y="3086100"/>
            <a:ext cx="11858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Banque  </a:t>
            </a:r>
          </a:p>
        </p:txBody>
      </p:sp>
      <p:sp>
        <p:nvSpPr>
          <p:cNvPr id="323609" name="Text Box 25"/>
          <p:cNvSpPr txBox="1">
            <a:spLocks noChangeArrowheads="1"/>
          </p:cNvSpPr>
          <p:nvPr/>
        </p:nvSpPr>
        <p:spPr bwMode="auto">
          <a:xfrm>
            <a:off x="7181851" y="2152651"/>
            <a:ext cx="1101725" cy="3079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400" b="1">
                <a:solidFill>
                  <a:srgbClr val="171717"/>
                </a:solidFill>
                <a:latin typeface="Arial" panose="020B0604020202020204" pitchFamily="34" charset="0"/>
              </a:rPr>
              <a:t>35 000</a:t>
            </a:r>
          </a:p>
        </p:txBody>
      </p:sp>
      <p:sp>
        <p:nvSpPr>
          <p:cNvPr id="204823" name="AutoShape 27"/>
          <p:cNvSpPr>
            <a:spLocks noChangeArrowheads="1"/>
          </p:cNvSpPr>
          <p:nvPr/>
        </p:nvSpPr>
        <p:spPr bwMode="auto">
          <a:xfrm>
            <a:off x="4086225" y="636588"/>
            <a:ext cx="2540000" cy="862012"/>
          </a:xfrm>
          <a:prstGeom prst="downArrowCallout">
            <a:avLst>
              <a:gd name="adj1" fmla="val 74893"/>
              <a:gd name="adj2" fmla="val 74893"/>
              <a:gd name="adj3" fmla="val 16667"/>
              <a:gd name="adj4" fmla="val 6666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400" b="1">
                <a:solidFill>
                  <a:srgbClr val="000000"/>
                </a:solidFill>
                <a:latin typeface="Arial" panose="020B0604020202020204" pitchFamily="34" charset="0"/>
              </a:rPr>
              <a:t>BILAN 31/12/N</a:t>
            </a: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5457825" y="2151064"/>
            <a:ext cx="17287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99"/>
                </a:solidFill>
                <a:latin typeface="Arial Narrow" panose="020B0606020202030204" pitchFamily="34" charset="0"/>
              </a:rPr>
              <a:t>Résultat (bénéfice)</a:t>
            </a:r>
          </a:p>
        </p:txBody>
      </p:sp>
      <p:sp>
        <p:nvSpPr>
          <p:cNvPr id="204825" name="Text Box 22"/>
          <p:cNvSpPr txBox="1">
            <a:spLocks noChangeArrowheads="1"/>
          </p:cNvSpPr>
          <p:nvPr/>
        </p:nvSpPr>
        <p:spPr bwMode="auto">
          <a:xfrm>
            <a:off x="4037014" y="1927225"/>
            <a:ext cx="1036637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220 000 </a:t>
            </a:r>
          </a:p>
        </p:txBody>
      </p:sp>
      <p:sp>
        <p:nvSpPr>
          <p:cNvPr id="204826" name="Text Box 22"/>
          <p:cNvSpPr txBox="1">
            <a:spLocks noChangeArrowheads="1"/>
          </p:cNvSpPr>
          <p:nvPr/>
        </p:nvSpPr>
        <p:spPr bwMode="auto">
          <a:xfrm>
            <a:off x="4037014" y="2160588"/>
            <a:ext cx="1036637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210 000</a:t>
            </a:r>
          </a:p>
        </p:txBody>
      </p:sp>
      <p:sp>
        <p:nvSpPr>
          <p:cNvPr id="204827" name="ZoneTexte 57"/>
          <p:cNvSpPr txBox="1">
            <a:spLocks noChangeArrowheads="1"/>
          </p:cNvSpPr>
          <p:nvPr/>
        </p:nvSpPr>
        <p:spPr bwMode="auto">
          <a:xfrm>
            <a:off x="1863726" y="2789239"/>
            <a:ext cx="26400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Créances 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28" name="Text Box 22"/>
          <p:cNvSpPr txBox="1">
            <a:spLocks noChangeArrowheads="1"/>
          </p:cNvSpPr>
          <p:nvPr/>
        </p:nvSpPr>
        <p:spPr bwMode="auto">
          <a:xfrm>
            <a:off x="4127500" y="2806700"/>
            <a:ext cx="1011238" cy="293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45 000 </a:t>
            </a:r>
          </a:p>
        </p:txBody>
      </p:sp>
      <p:sp>
        <p:nvSpPr>
          <p:cNvPr id="204829" name="Text Box 22"/>
          <p:cNvSpPr txBox="1">
            <a:spLocks noChangeArrowheads="1"/>
          </p:cNvSpPr>
          <p:nvPr/>
        </p:nvSpPr>
        <p:spPr bwMode="auto">
          <a:xfrm>
            <a:off x="4037014" y="3055938"/>
            <a:ext cx="1036637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160 000 </a:t>
            </a: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1554163" y="25400"/>
            <a:ext cx="912971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1700" b="1">
                <a:solidFill>
                  <a:srgbClr val="000000"/>
                </a:solidFill>
                <a:latin typeface="Arial" panose="020B0604020202020204" pitchFamily="34" charset="0"/>
              </a:rPr>
              <a:t>Variation des capitaux propres : Capitaux propres 31/12/N –capitaux propres 31/12/N-1</a:t>
            </a:r>
            <a:br>
              <a:rPr lang="fr-FR" altLang="fr-FR" sz="17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1700" b="1">
                <a:solidFill>
                  <a:srgbClr val="000000"/>
                </a:solidFill>
                <a:latin typeface="Arial" panose="020B0604020202020204" pitchFamily="34" charset="0"/>
              </a:rPr>
              <a:t>(635 000 – 100 000) – 500 000 =  535 0000  – 500 000 = 35 000 = résultat N </a:t>
            </a:r>
          </a:p>
        </p:txBody>
      </p:sp>
      <p:sp>
        <p:nvSpPr>
          <p:cNvPr id="65" name="Text Box 22"/>
          <p:cNvSpPr txBox="1">
            <a:spLocks noChangeArrowheads="1"/>
          </p:cNvSpPr>
          <p:nvPr/>
        </p:nvSpPr>
        <p:spPr bwMode="auto">
          <a:xfrm>
            <a:off x="7661275" y="1585913"/>
            <a:ext cx="1036638" cy="3540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2000" b="1">
                <a:solidFill>
                  <a:srgbClr val="000000"/>
                </a:solidFill>
                <a:latin typeface="Arial" panose="020B0604020202020204" pitchFamily="34" charset="0"/>
              </a:rPr>
              <a:t>535 000 </a:t>
            </a:r>
          </a:p>
        </p:txBody>
      </p:sp>
      <p:cxnSp>
        <p:nvCxnSpPr>
          <p:cNvPr id="11" name="Connecteur droit avec flèche 10"/>
          <p:cNvCxnSpPr>
            <a:cxnSpLocks noChangeShapeType="1"/>
          </p:cNvCxnSpPr>
          <p:nvPr/>
        </p:nvCxnSpPr>
        <p:spPr bwMode="auto">
          <a:xfrm flipH="1">
            <a:off x="8345488" y="2160588"/>
            <a:ext cx="1331912" cy="0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Connecteur droit 13"/>
          <p:cNvCxnSpPr>
            <a:cxnSpLocks noChangeShapeType="1"/>
          </p:cNvCxnSpPr>
          <p:nvPr/>
        </p:nvCxnSpPr>
        <p:spPr bwMode="auto">
          <a:xfrm>
            <a:off x="9667875" y="2117725"/>
            <a:ext cx="19050" cy="3671888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Connecteur droit avec flèche 65"/>
          <p:cNvCxnSpPr>
            <a:cxnSpLocks noChangeShapeType="1"/>
          </p:cNvCxnSpPr>
          <p:nvPr/>
        </p:nvCxnSpPr>
        <p:spPr bwMode="auto">
          <a:xfrm flipH="1" flipV="1">
            <a:off x="9347200" y="5757864"/>
            <a:ext cx="350838" cy="3175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ZoneTexte 22"/>
          <p:cNvSpPr txBox="1"/>
          <p:nvPr/>
        </p:nvSpPr>
        <p:spPr>
          <a:xfrm>
            <a:off x="9001125" y="2570164"/>
            <a:ext cx="1550988" cy="7080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dirty="0">
                <a:solidFill>
                  <a:srgbClr val="000000"/>
                </a:solidFill>
              </a:rPr>
              <a:t>Résultat</a:t>
            </a:r>
            <a:br>
              <a:rPr lang="fr-FR" sz="2000" b="1" dirty="0">
                <a:solidFill>
                  <a:srgbClr val="000000"/>
                </a:solidFill>
              </a:rPr>
            </a:br>
            <a:r>
              <a:rPr lang="fr-FR" sz="2000" b="1" dirty="0">
                <a:solidFill>
                  <a:srgbClr val="000000"/>
                </a:solidFill>
              </a:rPr>
              <a:t>cohérent</a:t>
            </a:r>
          </a:p>
        </p:txBody>
      </p:sp>
    </p:spTree>
    <p:extLst>
      <p:ext uri="{BB962C8B-B14F-4D97-AF65-F5344CB8AC3E}">
        <p14:creationId xmlns:p14="http://schemas.microsoft.com/office/powerpoint/2010/main" val="890602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3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609" grpId="0" animBg="1"/>
      <p:bldP spid="323589" grpId="0"/>
      <p:bldP spid="56" grpId="0"/>
      <p:bldP spid="65" grpId="0" animBg="1"/>
      <p:bldP spid="23" grpId="0" animBg="1"/>
    </p:bldLst>
  </p:timing>
</p:sld>
</file>

<file path=ppt/theme/theme1.xml><?xml version="1.0" encoding="utf-8"?>
<a:theme xmlns:a="http://schemas.openxmlformats.org/drawingml/2006/main" name="2_Masque nanterre">
  <a:themeElements>
    <a:clrScheme name="Masque nanterre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Masque nanterr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sque nanterre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 nanterre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nanterre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nanterre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Masque nanterre 2">
    <a:dk1>
      <a:srgbClr val="000000"/>
    </a:dk1>
    <a:lt1>
      <a:srgbClr val="EAEAEA"/>
    </a:lt1>
    <a:dk2>
      <a:srgbClr val="003366"/>
    </a:dk2>
    <a:lt2>
      <a:srgbClr val="EAEAEA"/>
    </a:lt2>
    <a:accent1>
      <a:srgbClr val="FFFFFF"/>
    </a:accent1>
    <a:accent2>
      <a:srgbClr val="DDDDDD"/>
    </a:accent2>
    <a:accent3>
      <a:srgbClr val="F3F3F3"/>
    </a:accent3>
    <a:accent4>
      <a:srgbClr val="000000"/>
    </a:accent4>
    <a:accent5>
      <a:srgbClr val="FFFFFF"/>
    </a:accent5>
    <a:accent6>
      <a:srgbClr val="C8C8C8"/>
    </a:accent6>
    <a:hlink>
      <a:srgbClr val="336699"/>
    </a:hlink>
    <a:folHlink>
      <a:srgbClr val="9A0000"/>
    </a:folHlink>
  </a:clrScheme>
</a:themeOverride>
</file>

<file path=ppt/theme/themeOverride2.xml><?xml version="1.0" encoding="utf-8"?>
<a:themeOverride xmlns:a="http://schemas.openxmlformats.org/drawingml/2006/main">
  <a:clrScheme name="Masque nanterre 2">
    <a:dk1>
      <a:srgbClr val="000000"/>
    </a:dk1>
    <a:lt1>
      <a:srgbClr val="EAEAEA"/>
    </a:lt1>
    <a:dk2>
      <a:srgbClr val="003366"/>
    </a:dk2>
    <a:lt2>
      <a:srgbClr val="EAEAEA"/>
    </a:lt2>
    <a:accent1>
      <a:srgbClr val="FFFFFF"/>
    </a:accent1>
    <a:accent2>
      <a:srgbClr val="DDDDDD"/>
    </a:accent2>
    <a:accent3>
      <a:srgbClr val="F3F3F3"/>
    </a:accent3>
    <a:accent4>
      <a:srgbClr val="000000"/>
    </a:accent4>
    <a:accent5>
      <a:srgbClr val="FFFFFF"/>
    </a:accent5>
    <a:accent6>
      <a:srgbClr val="C8C8C8"/>
    </a:accent6>
    <a:hlink>
      <a:srgbClr val="336699"/>
    </a:hlink>
    <a:folHlink>
      <a:srgbClr val="9A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Grand écran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MS PGothic</vt:lpstr>
      <vt:lpstr>Arial</vt:lpstr>
      <vt:lpstr>Arial Narrow</vt:lpstr>
      <vt:lpstr>Verdana</vt:lpstr>
      <vt:lpstr>Wingdings</vt:lpstr>
      <vt:lpstr>2_Masque nanterre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 B</dc:creator>
  <cp:lastModifiedBy>A B</cp:lastModifiedBy>
  <cp:revision>1</cp:revision>
  <dcterms:created xsi:type="dcterms:W3CDTF">2018-02-05T23:41:32Z</dcterms:created>
  <dcterms:modified xsi:type="dcterms:W3CDTF">2019-01-27T22:37:47Z</dcterms:modified>
</cp:coreProperties>
</file>