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61" r:id="rId2"/>
    <p:sldId id="1962" r:id="rId3"/>
    <p:sldId id="1963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5" d="100"/>
          <a:sy n="65" d="100"/>
        </p:scale>
        <p:origin x="6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73602" y="2590800"/>
            <a:ext cx="6523567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fr-FR" sz="2400" dirty="0">
              <a:solidFill>
                <a:srgbClr val="000000"/>
              </a:solidFill>
            </a:endParaRP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1039286" y="1944114"/>
            <a:ext cx="10238316" cy="584775"/>
          </a:xfrm>
        </p:spPr>
        <p:txBody>
          <a:bodyPr/>
          <a:lstStyle>
            <a:lvl1pPr algn="r">
              <a:defRPr/>
            </a:lvl1pPr>
          </a:lstStyle>
          <a:p>
            <a:r>
              <a:rPr lang="fr-FR"/>
              <a:t>Cliquez pour modifier le style du titre du masque</a:t>
            </a:r>
          </a:p>
        </p:txBody>
      </p:sp>
      <p:sp>
        <p:nvSpPr>
          <p:cNvPr id="35738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61517" y="2860678"/>
            <a:ext cx="5916083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CD0BF3EC-00B5-4292-BE3C-F13F5283A93A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93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935" y="699513"/>
            <a:ext cx="10883900" cy="58477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4E3066-2D61-4F51-909B-FD67F0E6DC0E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7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72036" y="217488"/>
            <a:ext cx="1169551" cy="66405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3935" y="217488"/>
            <a:ext cx="8724900" cy="66405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8D2DD9-509D-4ADE-8FF9-6286E6E673B3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24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3935" y="217488"/>
            <a:ext cx="11904133" cy="66405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B2DEE3-8AC6-49A3-AB57-2541ADAE9846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648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935" y="699513"/>
            <a:ext cx="10883900" cy="58477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3933" y="1341438"/>
            <a:ext cx="5850467" cy="55165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1" y="1341438"/>
            <a:ext cx="5850467" cy="55165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9E85E9-BB71-4008-B0F8-4F3B8D355372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096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935" y="699513"/>
            <a:ext cx="10883900" cy="58477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3935" y="1341441"/>
            <a:ext cx="11904133" cy="26812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3935" y="4175128"/>
            <a:ext cx="11904133" cy="26828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C74FE-5A26-40A4-A632-FC5C06C7B180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30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935" y="699513"/>
            <a:ext cx="10883900" cy="58477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828DFD-80C1-42C3-AC54-FC2C53EA37B8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4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0CD71D-BC1C-40B0-ACDD-63D5506A57C6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618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935" y="699513"/>
            <a:ext cx="10883900" cy="58477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933" y="1341438"/>
            <a:ext cx="5850467" cy="5516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1" y="1341438"/>
            <a:ext cx="5850467" cy="5516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1B0679-C877-40D3-84BE-C54F8B4F9E87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74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832865"/>
            <a:ext cx="10972800" cy="58477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D02577-7D0F-4889-9F99-B7A0EE0673C4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80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935" y="699513"/>
            <a:ext cx="10883900" cy="58477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6E6C7-D673-47E1-9527-F6C0AFC7B4FF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917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E23076-E01F-45A4-B8E1-366F3C70AE73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24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2" y="727215"/>
            <a:ext cx="4011084" cy="70788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2BC089-3B5A-4D82-A023-9A0B352A9090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17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967228"/>
            <a:ext cx="7315200" cy="40011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73D6D6-7CB6-4A1C-82CE-9D2CD5981B53}" type="slidenum">
              <a:rPr lang="fr-FR" altLang="fr-FR">
                <a:solidFill>
                  <a:srgbClr val="000000"/>
                </a:solidFill>
              </a:rPr>
              <a:pPr/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6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935" y="699513"/>
            <a:ext cx="10883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/>
              <a:t>Cliquez pour modifier le style du titre du masque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935" y="1341438"/>
            <a:ext cx="11904133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356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36700" y="62865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563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59900" y="62865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Verdan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910AB29-664C-4BA0-80C9-E15AC65EF3F9}" type="slidenum">
              <a:rPr lang="fr-FR" alt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461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6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6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6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6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63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56355"/>
                        </p:tgtEl>
                        <p:attrNameLst>
                          <p:attrName>ppt_c</p:attrName>
                        </p:attrNameLst>
                      </p:cBhvr>
                      <p:to>
                        <a:srgbClr val="0099FF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63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56355"/>
                        </p:tgtEl>
                        <p:attrNameLst>
                          <p:attrName>ppt_c</p:attrName>
                        </p:attrNameLst>
                      </p:cBhvr>
                      <p:to>
                        <a:srgbClr val="0099FF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63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56355"/>
                        </p:tgtEl>
                        <p:attrNameLst>
                          <p:attrName>ppt_c</p:attrName>
                        </p:attrNameLst>
                      </p:cBhvr>
                      <p:to>
                        <a:srgbClr val="0099FF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63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56355"/>
                        </p:tgtEl>
                        <p:attrNameLst>
                          <p:attrName>ppt_c</p:attrName>
                        </p:attrNameLst>
                      </p:cBhvr>
                      <p:to>
                        <a:srgbClr val="0099FF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63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356355"/>
                        </p:tgtEl>
                        <p:attrNameLst>
                          <p:attrName>ppt_c</p:attrName>
                        </p:attrNameLst>
                      </p:cBhvr>
                      <p:to>
                        <a:srgbClr val="0099FF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99FF"/>
          </a:solidFill>
          <a:effectLst>
            <a:outerShdw blurRad="38100" dist="38100" dir="2700000" algn="tl">
              <a:srgbClr val="FFFFFF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28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SzPct val="70000"/>
        <a:buFont typeface="Wingdings" panose="05000000000000000000" pitchFamily="2" charset="2"/>
        <a:buChar char="Ø"/>
        <a:defRPr sz="2500">
          <a:solidFill>
            <a:schemeClr val="accent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FFFF"/>
        </a:buClr>
        <a:buChar char="•"/>
        <a:defRPr sz="2500">
          <a:solidFill>
            <a:schemeClr val="accent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500">
          <a:solidFill>
            <a:schemeClr val="accent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500">
          <a:solidFill>
            <a:schemeClr val="accent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500"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500"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500"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500">
          <a:solidFill>
            <a:schemeClr val="accent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Espace réservé du numéro de diapositive 1">
            <a:extLst>
              <a:ext uri="{FF2B5EF4-FFF2-40B4-BE49-F238E27FC236}">
                <a16:creationId xmlns:a16="http://schemas.microsoft.com/office/drawing/2014/main" id="{6C4321A2-1E4A-DE46-B504-FEA58C6EB1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7734A86D-320E-4485-A610-7D61C98777D7}" type="slidenum">
              <a:rPr lang="fr-FR" altLang="fr-F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1</a:t>
            </a:fld>
            <a:endParaRPr lang="fr-FR" altLang="fr-FR" sz="1400">
              <a:solidFill>
                <a:srgbClr val="000000"/>
              </a:solidFill>
            </a:endParaRPr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CCB40BF8-939F-47D7-A03D-9B8C9FE2F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837" y="2252663"/>
            <a:ext cx="4540250" cy="93345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2800" b="1" dirty="0">
                <a:solidFill>
                  <a:srgbClr val="000000"/>
                </a:solidFill>
                <a:latin typeface="Arial" panose="020B0604020202020204" pitchFamily="34" charset="0"/>
              </a:rPr>
              <a:t>ACTIF</a:t>
            </a:r>
            <a:br>
              <a:rPr lang="fr-FR" altLang="fr-FR" sz="28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fr-FR" altLang="fr-FR" sz="2800" b="1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</a:t>
            </a:r>
            <a:r>
              <a:rPr lang="fr-FR" altLang="fr-FR" b="1" dirty="0">
                <a:solidFill>
                  <a:srgbClr val="000000"/>
                </a:solidFill>
                <a:latin typeface="Arial" panose="020B0604020202020204" pitchFamily="34" charset="0"/>
              </a:rPr>
              <a:t>VB    AetD       VN</a:t>
            </a:r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D19E0282-26BF-8871-7947-57FFC60B8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8087" y="2252664"/>
            <a:ext cx="4241800" cy="1271587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2800" b="1" dirty="0">
                <a:solidFill>
                  <a:srgbClr val="000000"/>
                </a:solidFill>
                <a:latin typeface="Arial" panose="020B0604020202020204" pitchFamily="34" charset="0"/>
              </a:rPr>
              <a:t>PASSIF</a:t>
            </a:r>
          </a:p>
        </p:txBody>
      </p:sp>
      <p:sp>
        <p:nvSpPr>
          <p:cNvPr id="138245" name="Rectangle 16">
            <a:extLst>
              <a:ext uri="{FF2B5EF4-FFF2-40B4-BE49-F238E27FC236}">
                <a16:creationId xmlns:a16="http://schemas.microsoft.com/office/drawing/2014/main" id="{49A94850-2E73-957C-BE6F-75F3D5AA1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3075" y="3068638"/>
            <a:ext cx="2735262" cy="3098800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2000" b="1" u="sng">
                <a:solidFill>
                  <a:srgbClr val="000000"/>
                </a:solidFill>
                <a:latin typeface="Arial" panose="020B0604020202020204" pitchFamily="34" charset="0"/>
              </a:rPr>
              <a:t>ACTIF IMMOBILISE</a:t>
            </a:r>
            <a:br>
              <a:rPr lang="fr-FR" altLang="fr-FR" sz="2000" b="1" u="sng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fr-FR" altLang="fr-FR" sz="2000" b="1" u="sng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2000" b="1" u="sng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2000" b="1" u="sng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2000" b="1" u="sng">
                <a:solidFill>
                  <a:srgbClr val="000000"/>
                </a:solidFill>
                <a:latin typeface="Arial" panose="020B0604020202020204" pitchFamily="34" charset="0"/>
              </a:rPr>
              <a:t>ACTIF CIRCULANT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  <a:t>Banque                  600  000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Total                      600 000</a:t>
            </a:r>
            <a:b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fr-FR" altLang="fr-FR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A459BA-19F9-A832-7F22-B4CAAAF6EB3A}"/>
              </a:ext>
            </a:extLst>
          </p:cNvPr>
          <p:cNvSpPr/>
          <p:nvPr/>
        </p:nvSpPr>
        <p:spPr bwMode="auto">
          <a:xfrm>
            <a:off x="6318251" y="3068638"/>
            <a:ext cx="4243387" cy="3098800"/>
          </a:xfrm>
          <a:prstGeom prst="rect">
            <a:avLst/>
          </a:prstGeom>
          <a:solidFill>
            <a:schemeClr val="accent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000" b="1" u="sng" dirty="0">
                <a:solidFill>
                  <a:srgbClr val="000000"/>
                </a:solidFill>
                <a:latin typeface="Arial" panose="020B0604020202020204" pitchFamily="34" charset="0"/>
              </a:rPr>
              <a:t>CAPITAUX PROPRES</a:t>
            </a:r>
            <a:endParaRPr lang="fr-FR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Capital                                          500 000</a:t>
            </a:r>
            <a:b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fr-FR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Total                                             500 000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2000" b="1" u="sng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000" b="1" u="sng" dirty="0">
                <a:solidFill>
                  <a:srgbClr val="000000"/>
                </a:solidFill>
                <a:latin typeface="Arial" panose="020B0604020202020204" pitchFamily="34" charset="0"/>
              </a:rPr>
              <a:t>PROVISONS</a:t>
            </a:r>
            <a:r>
              <a:rPr lang="fr-F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</a:t>
            </a: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fr-FR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Total                                                        </a:t>
            </a:r>
            <a:r>
              <a:rPr lang="fr-FR" altLang="fr-FR" sz="9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fr-FR" altLang="fr-F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fr-FR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000" b="1" u="sng" dirty="0">
                <a:solidFill>
                  <a:srgbClr val="000000"/>
                </a:solidFill>
                <a:latin typeface="Arial" panose="020B0604020202020204" pitchFamily="34" charset="0"/>
              </a:rPr>
              <a:t>DETTES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Emprunt                                         100 000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Total                                              100 000</a:t>
            </a:r>
            <a:endParaRPr lang="fr-FR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E9F5E07F-F14C-E9C7-854F-ADC91A626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3076" y="6167438"/>
            <a:ext cx="4562475" cy="576262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TOTAL                  600 000                    600 000</a:t>
            </a:r>
          </a:p>
        </p:txBody>
      </p:sp>
      <p:sp>
        <p:nvSpPr>
          <p:cNvPr id="8" name="Rectangle 22">
            <a:extLst>
              <a:ext uri="{FF2B5EF4-FFF2-40B4-BE49-F238E27FC236}">
                <a16:creationId xmlns:a16="http://schemas.microsoft.com/office/drawing/2014/main" id="{D61E9CB9-E90A-8628-97CB-20081B09D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6167438"/>
            <a:ext cx="4233862" cy="576262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TOTAL                                          600 000</a:t>
            </a:r>
          </a:p>
        </p:txBody>
      </p:sp>
      <p:sp>
        <p:nvSpPr>
          <p:cNvPr id="138249" name="Rectangle 16">
            <a:extLst>
              <a:ext uri="{FF2B5EF4-FFF2-40B4-BE49-F238E27FC236}">
                <a16:creationId xmlns:a16="http://schemas.microsoft.com/office/drawing/2014/main" id="{F02E2981-C21F-745D-0B9B-C88F4AD6A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575" y="3068638"/>
            <a:ext cx="982662" cy="3098800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20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b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8250" name="Rectangle 16">
            <a:extLst>
              <a:ext uri="{FF2B5EF4-FFF2-40B4-BE49-F238E27FC236}">
                <a16:creationId xmlns:a16="http://schemas.microsoft.com/office/drawing/2014/main" id="{D8DAD309-D005-0FCF-8023-730E2637B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1938" y="3068639"/>
            <a:ext cx="963613" cy="3100387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20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b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b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600 000</a:t>
            </a:r>
          </a:p>
        </p:txBody>
      </p:sp>
      <p:sp>
        <p:nvSpPr>
          <p:cNvPr id="138251" name="ZoneTexte 11">
            <a:extLst>
              <a:ext uri="{FF2B5EF4-FFF2-40B4-BE49-F238E27FC236}">
                <a16:creationId xmlns:a16="http://schemas.microsoft.com/office/drawing/2014/main" id="{CCC210D3-EC4A-8634-93DA-F6B8682B2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0382" y="1728788"/>
            <a:ext cx="39957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b="1">
                <a:solidFill>
                  <a:srgbClr val="FFFFFF"/>
                </a:solidFill>
                <a:latin typeface="Arial" panose="020B0604020202020204" pitchFamily="34" charset="0"/>
              </a:rPr>
              <a:t>Bilan au 31/12/N-1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6F5D2C1D-A699-9E85-3C63-05D1E8115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0"/>
            <a:ext cx="9324975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fr-FR" altLang="fr-FR" sz="3100" dirty="0">
                <a:solidFill>
                  <a:srgbClr val="0099FF"/>
                </a:solidFill>
                <a:latin typeface="Arial" panose="020B0604020202020204" pitchFamily="34" charset="0"/>
              </a:rPr>
              <a:t> Introduction à la notion de tableau de flux de trésorerie au travers d’un exemple simplifié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CB4DEE4-7C0B-9B46-EABC-C11597780F60}"/>
              </a:ext>
            </a:extLst>
          </p:cNvPr>
          <p:cNvSpPr txBox="1"/>
          <p:nvPr/>
        </p:nvSpPr>
        <p:spPr>
          <a:xfrm>
            <a:off x="1674618" y="1046441"/>
            <a:ext cx="8132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suppose le bilan simplifié suivant de l’entreprise Lunar à sa création au 31/12/N</a:t>
            </a:r>
          </a:p>
        </p:txBody>
      </p:sp>
    </p:spTree>
    <p:extLst>
      <p:ext uri="{BB962C8B-B14F-4D97-AF65-F5344CB8AC3E}">
        <p14:creationId xmlns:p14="http://schemas.microsoft.com/office/powerpoint/2010/main" val="273799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Espace réservé du numéro de diapositive 1">
            <a:extLst>
              <a:ext uri="{FF2B5EF4-FFF2-40B4-BE49-F238E27FC236}">
                <a16:creationId xmlns:a16="http://schemas.microsoft.com/office/drawing/2014/main" id="{96E8B619-0247-FDB4-871B-7750E4B000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608139" y="6242050"/>
            <a:ext cx="1463675" cy="488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fld id="{EE060724-BB18-46FF-B65A-C7C66B100218}" type="slidenum">
              <a:rPr lang="fr-FR" altLang="fr-FR" sz="14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None/>
              </a:pPr>
              <a:t>2</a:t>
            </a:fld>
            <a:endParaRPr lang="fr-FR" altLang="fr-FR" sz="1400">
              <a:solidFill>
                <a:srgbClr val="000000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5707DFA-93FC-A1FC-DBD9-25B9C0BD10C0}"/>
              </a:ext>
            </a:extLst>
          </p:cNvPr>
          <p:cNvSpPr txBox="1"/>
          <p:nvPr/>
        </p:nvSpPr>
        <p:spPr>
          <a:xfrm>
            <a:off x="1628709" y="210001"/>
            <a:ext cx="9162549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2300" u="sng" dirty="0">
                <a:solidFill>
                  <a:srgbClr val="FFFFFF"/>
                </a:solidFill>
                <a:latin typeface="Verdana"/>
              </a:rPr>
              <a:t>Au</a:t>
            </a:r>
            <a:r>
              <a:rPr lang="fr-FR" sz="2300" u="sng" dirty="0">
                <a:solidFill>
                  <a:srgbClr val="000000"/>
                </a:solidFill>
                <a:latin typeface="Verdana"/>
              </a:rPr>
              <a:t> </a:t>
            </a:r>
            <a:r>
              <a:rPr lang="fr-FR" sz="2300" u="sng" dirty="0">
                <a:solidFill>
                  <a:srgbClr val="FFFFFF"/>
                </a:solidFill>
                <a:latin typeface="Verdana"/>
              </a:rPr>
              <a:t>cours de l’exercice N, </a:t>
            </a:r>
            <a:r>
              <a:rPr lang="fr-FR" sz="2300" u="sng" dirty="0">
                <a:solidFill>
                  <a:srgbClr val="FFFFFF"/>
                </a:solidFill>
                <a:latin typeface="Verdana"/>
                <a:cs typeface="Arial" pitchFamily="34" charset="0"/>
              </a:rPr>
              <a:t>la société Lunar a </a:t>
            </a:r>
            <a:r>
              <a:rPr lang="fr-FR" sz="2300" dirty="0">
                <a:solidFill>
                  <a:srgbClr val="FFFFFF"/>
                </a:solidFill>
                <a:latin typeface="Verdana"/>
                <a:cs typeface="Arial" pitchFamily="34" charset="0"/>
              </a:rPr>
              <a:t>:</a:t>
            </a:r>
          </a:p>
          <a:p>
            <a:pPr>
              <a:defRPr/>
            </a:pPr>
            <a:r>
              <a:rPr lang="fr-FR" sz="2300" dirty="0">
                <a:solidFill>
                  <a:srgbClr val="FFFFFF"/>
                </a:solidFill>
                <a:latin typeface="Verdana"/>
                <a:cs typeface="Arial" pitchFamily="34" charset="0"/>
              </a:rPr>
              <a:t>-    Acquis des constructions pour 220 000 et du matériel industriel pour 210 000</a:t>
            </a:r>
          </a:p>
          <a:p>
            <a:pPr marL="342900" indent="-342900">
              <a:buFontTx/>
              <a:buChar char="-"/>
              <a:defRPr/>
            </a:pPr>
            <a:r>
              <a:rPr lang="fr-FR" sz="2300" dirty="0">
                <a:solidFill>
                  <a:srgbClr val="FFFFFF"/>
                </a:solidFill>
                <a:latin typeface="Verdana"/>
                <a:cs typeface="Arial" pitchFamily="34" charset="0"/>
              </a:rPr>
              <a:t>Réalisé des ventes pour un montant de 700 000 (réglées comptant pour 655 000 et à crédit pour 45 000*. </a:t>
            </a:r>
            <a:br>
              <a:rPr lang="fr-FR" sz="2300" dirty="0">
                <a:solidFill>
                  <a:srgbClr val="FFFFFF"/>
                </a:solidFill>
                <a:latin typeface="Verdana"/>
                <a:cs typeface="Arial" pitchFamily="34" charset="0"/>
              </a:rPr>
            </a:br>
            <a:r>
              <a:rPr lang="fr-FR" sz="2300" dirty="0">
                <a:solidFill>
                  <a:srgbClr val="FFFFFF"/>
                </a:solidFill>
                <a:latin typeface="Verdana"/>
                <a:cs typeface="Arial" pitchFamily="34" charset="0"/>
              </a:rPr>
              <a:t>Ces 45 000 sont toujours dus par les clients au 31/12/N) </a:t>
            </a:r>
          </a:p>
          <a:p>
            <a:pPr marL="342900" indent="-342900">
              <a:buFontTx/>
              <a:buChar char="-"/>
              <a:defRPr/>
            </a:pPr>
            <a:r>
              <a:rPr lang="fr-FR" sz="2300" dirty="0">
                <a:solidFill>
                  <a:srgbClr val="FFFFFF"/>
                </a:solidFill>
                <a:latin typeface="Verdana"/>
                <a:cs typeface="Arial" pitchFamily="34" charset="0"/>
              </a:rPr>
              <a:t>Consommé des services et des fournitures pour un montant de 300 000 (réglés comptant)</a:t>
            </a:r>
          </a:p>
          <a:p>
            <a:pPr marL="342900" indent="-342900">
              <a:buFontTx/>
              <a:buChar char="-"/>
              <a:defRPr/>
            </a:pPr>
            <a:r>
              <a:rPr lang="fr-FR" sz="2300" dirty="0">
                <a:solidFill>
                  <a:srgbClr val="FFFFFF"/>
                </a:solidFill>
                <a:latin typeface="Verdana"/>
                <a:cs typeface="Arial" pitchFamily="34" charset="0"/>
              </a:rPr>
              <a:t>Consommé le travail de ses salariés (salaires, charges sociales) pour un montant de 350 000</a:t>
            </a:r>
          </a:p>
          <a:p>
            <a:pPr marL="342900" indent="-342900">
              <a:buFontTx/>
              <a:buChar char="-"/>
              <a:defRPr/>
            </a:pPr>
            <a:r>
              <a:rPr lang="fr-FR" sz="2300" dirty="0">
                <a:solidFill>
                  <a:srgbClr val="FFFFFF"/>
                </a:solidFill>
                <a:latin typeface="Verdana"/>
                <a:cs typeface="Arial" pitchFamily="34" charset="0"/>
              </a:rPr>
              <a:t>Réglé des intérêts sur ses dettes financières pour 15 000</a:t>
            </a:r>
          </a:p>
          <a:p>
            <a:pPr>
              <a:defRPr/>
            </a:pPr>
            <a:r>
              <a:rPr lang="fr-FR" sz="2300" dirty="0">
                <a:solidFill>
                  <a:srgbClr val="FFFFFF"/>
                </a:solidFill>
                <a:latin typeface="Verdana"/>
                <a:cs typeface="Arial" pitchFamily="34" charset="0"/>
              </a:rPr>
              <a:t>-  Enregistré des dotations aux amortissement :</a:t>
            </a:r>
          </a:p>
          <a:p>
            <a:pPr>
              <a:defRPr/>
            </a:pPr>
            <a:r>
              <a:rPr lang="fr-FR" sz="2300" dirty="0">
                <a:solidFill>
                  <a:srgbClr val="FFFFFF"/>
                </a:solidFill>
                <a:latin typeface="Verdana"/>
                <a:cs typeface="Arial" pitchFamily="34" charset="0"/>
              </a:rPr>
              <a:t>	des constructions pour 21 000 €</a:t>
            </a:r>
            <a:br>
              <a:rPr lang="fr-FR" sz="2300" dirty="0">
                <a:solidFill>
                  <a:srgbClr val="FFFFFF"/>
                </a:solidFill>
                <a:latin typeface="Verdana"/>
                <a:cs typeface="Arial" pitchFamily="34" charset="0"/>
              </a:rPr>
            </a:br>
            <a:r>
              <a:rPr lang="fr-FR" sz="2300" dirty="0">
                <a:solidFill>
                  <a:srgbClr val="FFFFFF"/>
                </a:solidFill>
                <a:latin typeface="Verdana"/>
                <a:cs typeface="Arial" pitchFamily="34" charset="0"/>
              </a:rPr>
              <a:t>         du matériel industriel pour 18 000 €</a:t>
            </a:r>
          </a:p>
          <a:p>
            <a:pPr marL="342900" indent="-342900">
              <a:buFontTx/>
              <a:buChar char="-"/>
              <a:defRPr/>
            </a:pPr>
            <a:r>
              <a:rPr lang="fr-FR" sz="2300" dirty="0">
                <a:solidFill>
                  <a:srgbClr val="FFFFFF"/>
                </a:solidFill>
                <a:latin typeface="Verdana"/>
                <a:cs typeface="Arial" pitchFamily="34" charset="0"/>
              </a:rPr>
              <a:t>On fera par ailleurs l’hypothèse d’une absence de stocks</a:t>
            </a:r>
          </a:p>
          <a:p>
            <a:pPr>
              <a:defRPr/>
            </a:pPr>
            <a:endParaRPr lang="fr-FR" sz="2300" dirty="0">
              <a:solidFill>
                <a:srgbClr val="FFFFFF"/>
              </a:solidFill>
              <a:latin typeface="Verdana"/>
              <a:cs typeface="Arial" pitchFamily="34" charset="0"/>
            </a:endParaRPr>
          </a:p>
          <a:p>
            <a:pPr>
              <a:defRPr/>
            </a:pPr>
            <a:r>
              <a:rPr lang="fr-FR" sz="2300" dirty="0">
                <a:solidFill>
                  <a:srgbClr val="FFFFFF"/>
                </a:solidFill>
                <a:latin typeface="Verdana"/>
                <a:cs typeface="Arial" pitchFamily="34" charset="0"/>
              </a:rPr>
              <a:t>*Sommes toujo</a:t>
            </a:r>
            <a:r>
              <a:rPr lang="fr-FR" sz="2400" dirty="0">
                <a:solidFill>
                  <a:srgbClr val="FFFFFF"/>
                </a:solidFill>
                <a:latin typeface="Verdana"/>
                <a:cs typeface="Arial" pitchFamily="34" charset="0"/>
              </a:rPr>
              <a:t>urs dues par les clients au 31/12/N</a:t>
            </a:r>
            <a:r>
              <a:rPr lang="fr-FR" sz="2400" dirty="0">
                <a:solidFill>
                  <a:srgbClr val="003366">
                    <a:lumMod val="40000"/>
                    <a:lumOff val="60000"/>
                  </a:srgbClr>
                </a:solidFill>
                <a:latin typeface="Verdana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0038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Espace réservé du numéro de diapositive 2">
            <a:extLst>
              <a:ext uri="{FF2B5EF4-FFF2-40B4-BE49-F238E27FC236}">
                <a16:creationId xmlns:a16="http://schemas.microsoft.com/office/drawing/2014/main" id="{5752C1AD-E1F4-05F8-0D84-CE865D99ED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26463" y="6307138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B8718F0C-4F1A-4EB9-9E70-AF5ED480B937}" type="slidenum">
              <a:rPr lang="fr-FR" altLang="fr-F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3</a:t>
            </a:fld>
            <a:endParaRPr lang="fr-FR" altLang="fr-FR" sz="1400">
              <a:solidFill>
                <a:srgbClr val="000000"/>
              </a:solidFill>
            </a:endParaRP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E76DFE7E-5CEE-C422-93C6-7467A4048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44450"/>
            <a:ext cx="4540250" cy="93345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2800" b="1" dirty="0">
                <a:solidFill>
                  <a:srgbClr val="000000"/>
                </a:solidFill>
                <a:latin typeface="Arial" panose="020B0604020202020204" pitchFamily="34" charset="0"/>
              </a:rPr>
              <a:t>ACTIF</a:t>
            </a:r>
            <a:br>
              <a:rPr lang="fr-FR" altLang="fr-FR" sz="28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fr-FR" altLang="fr-FR" sz="2800" b="1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</a:t>
            </a:r>
            <a:r>
              <a:rPr lang="fr-FR" altLang="fr-FR" b="1" dirty="0">
                <a:solidFill>
                  <a:srgbClr val="000000"/>
                </a:solidFill>
                <a:latin typeface="Arial" panose="020B0604020202020204" pitchFamily="34" charset="0"/>
              </a:rPr>
              <a:t>VB    AetD       VN</a:t>
            </a:r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1BF7EBD2-853A-CD38-6862-B5AD1B58C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44450"/>
            <a:ext cx="4241800" cy="1271588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2800" b="1" dirty="0">
                <a:solidFill>
                  <a:srgbClr val="000000"/>
                </a:solidFill>
                <a:latin typeface="Arial" panose="020B0604020202020204" pitchFamily="34" charset="0"/>
              </a:rPr>
              <a:t>PASSIF</a:t>
            </a:r>
          </a:p>
        </p:txBody>
      </p:sp>
      <p:sp>
        <p:nvSpPr>
          <p:cNvPr id="131077" name="Rectangle 16">
            <a:extLst>
              <a:ext uri="{FF2B5EF4-FFF2-40B4-BE49-F238E27FC236}">
                <a16:creationId xmlns:a16="http://schemas.microsoft.com/office/drawing/2014/main" id="{B3C4D3DE-A2A0-A6FC-533E-DE6CF3CB4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888" y="860425"/>
            <a:ext cx="2735262" cy="3098800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2000" b="1" u="sng">
                <a:solidFill>
                  <a:srgbClr val="000000"/>
                </a:solidFill>
                <a:latin typeface="Arial" panose="020B0604020202020204" pitchFamily="34" charset="0"/>
              </a:rPr>
              <a:t>ACTIF IMMOBILISE</a:t>
            </a:r>
            <a:br>
              <a:rPr lang="fr-FR" altLang="fr-FR" sz="2000" b="1" u="sng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  <a:t>Constructions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  <a:t>Matériel industriel</a:t>
            </a:r>
            <a:b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fr-FR" altLang="fr-FR" sz="1600" b="1">
                <a:solidFill>
                  <a:srgbClr val="000000"/>
                </a:solidFill>
              </a:rPr>
              <a:t>Total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2000" b="1" u="sng">
                <a:solidFill>
                  <a:srgbClr val="000000"/>
                </a:solidFill>
                <a:latin typeface="Arial" panose="020B0604020202020204" pitchFamily="34" charset="0"/>
              </a:rPr>
              <a:t>ACTIF CIRCULANT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b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  <a:t>Banque                  600 000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 b="1">
                <a:solidFill>
                  <a:srgbClr val="000000"/>
                </a:solidFill>
              </a:rPr>
              <a:t>Total      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b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fr-FR" altLang="fr-FR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29A405-6505-9593-7DA0-A711D0A7BEE8}"/>
              </a:ext>
            </a:extLst>
          </p:cNvPr>
          <p:cNvSpPr/>
          <p:nvPr/>
        </p:nvSpPr>
        <p:spPr bwMode="auto">
          <a:xfrm>
            <a:off x="6345239" y="860425"/>
            <a:ext cx="4243387" cy="3098800"/>
          </a:xfrm>
          <a:prstGeom prst="rect">
            <a:avLst/>
          </a:prstGeom>
          <a:solidFill>
            <a:schemeClr val="accent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000" b="1" u="sng" dirty="0">
                <a:solidFill>
                  <a:srgbClr val="000000"/>
                </a:solidFill>
                <a:latin typeface="Arial" panose="020B0604020202020204" pitchFamily="34" charset="0"/>
              </a:rPr>
              <a:t>CAPITAUX PROPRES</a:t>
            </a:r>
            <a:endParaRPr lang="fr-FR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Capital                                          500 000</a:t>
            </a:r>
            <a:b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Résultat de l’exercice            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Total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2000" b="1" u="sng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000" b="1" u="sng" dirty="0">
                <a:solidFill>
                  <a:srgbClr val="000000"/>
                </a:solidFill>
                <a:latin typeface="Arial" panose="020B0604020202020204" pitchFamily="34" charset="0"/>
              </a:rPr>
              <a:t>PROVISONS</a:t>
            </a:r>
            <a:r>
              <a:rPr lang="fr-F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</a:t>
            </a: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fr-FR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Total                                                        </a:t>
            </a:r>
            <a:r>
              <a:rPr lang="fr-FR" altLang="fr-FR" sz="9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fr-FR" altLang="fr-F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fr-FR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000" b="1" u="sng" dirty="0">
                <a:solidFill>
                  <a:srgbClr val="000000"/>
                </a:solidFill>
                <a:latin typeface="Arial" panose="020B0604020202020204" pitchFamily="34" charset="0"/>
              </a:rPr>
              <a:t>DETTES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Emprunt                                         100 000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Total                                              100 000</a:t>
            </a:r>
            <a:endParaRPr lang="fr-FR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Rectangle 22">
            <a:extLst>
              <a:ext uri="{FF2B5EF4-FFF2-40B4-BE49-F238E27FC236}">
                <a16:creationId xmlns:a16="http://schemas.microsoft.com/office/drawing/2014/main" id="{56D2561D-845D-BFEB-52D5-4D9D4704B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5776" y="3951288"/>
            <a:ext cx="4562475" cy="576262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TOTAL                  600 000                    600 000</a:t>
            </a:r>
          </a:p>
        </p:txBody>
      </p:sp>
      <p:sp>
        <p:nvSpPr>
          <p:cNvPr id="9" name="Rectangle 22">
            <a:extLst>
              <a:ext uri="{FF2B5EF4-FFF2-40B4-BE49-F238E27FC236}">
                <a16:creationId xmlns:a16="http://schemas.microsoft.com/office/drawing/2014/main" id="{C9A139F3-E708-FC8B-070E-32AE8426E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6" y="3959226"/>
            <a:ext cx="4233863" cy="576263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TOTAL                                        600 000</a:t>
            </a:r>
          </a:p>
        </p:txBody>
      </p:sp>
      <p:sp>
        <p:nvSpPr>
          <p:cNvPr id="131081" name="Rectangle 16">
            <a:extLst>
              <a:ext uri="{FF2B5EF4-FFF2-40B4-BE49-F238E27FC236}">
                <a16:creationId xmlns:a16="http://schemas.microsoft.com/office/drawing/2014/main" id="{255D8674-242B-5EF5-7834-A0D0F3393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9451" y="868363"/>
            <a:ext cx="982663" cy="3098800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20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b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1082" name="Rectangle 16">
            <a:extLst>
              <a:ext uri="{FF2B5EF4-FFF2-40B4-BE49-F238E27FC236}">
                <a16:creationId xmlns:a16="http://schemas.microsoft.com/office/drawing/2014/main" id="{358BE038-44EF-D1A0-0486-2CD9661A5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564" y="860425"/>
            <a:ext cx="942975" cy="3100388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20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b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fr-FR" altLang="fr-FR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1083" name="Espace réservé de la date 27">
            <a:extLst>
              <a:ext uri="{FF2B5EF4-FFF2-40B4-BE49-F238E27FC236}">
                <a16:creationId xmlns:a16="http://schemas.microsoft.com/office/drawing/2014/main" id="{18F3BB8D-5188-A8B1-FA57-31A7A8BF093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2633663" y="5745163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</a:p>
        </p:txBody>
      </p:sp>
      <p:sp>
        <p:nvSpPr>
          <p:cNvPr id="131084" name="Espace réservé de la date 27">
            <a:extLst>
              <a:ext uri="{FF2B5EF4-FFF2-40B4-BE49-F238E27FC236}">
                <a16:creationId xmlns:a16="http://schemas.microsoft.com/office/drawing/2014/main" id="{EEB8FDA2-ACBF-2456-DE79-EE85DEC98A87}"/>
              </a:ext>
            </a:extLst>
          </p:cNvPr>
          <p:cNvSpPr txBox="1">
            <a:spLocks/>
          </p:cNvSpPr>
          <p:nvPr/>
        </p:nvSpPr>
        <p:spPr bwMode="auto">
          <a:xfrm>
            <a:off x="2740025" y="61515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4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3D8916D2-29F8-BE68-2A59-39836F5BBD04}"/>
              </a:ext>
            </a:extLst>
          </p:cNvPr>
          <p:cNvGraphicFramePr>
            <a:graphicFrameLocks noGrp="1"/>
          </p:cNvGraphicFramePr>
          <p:nvPr/>
        </p:nvGraphicFramePr>
        <p:xfrm>
          <a:off x="1830389" y="4616450"/>
          <a:ext cx="3373437" cy="210343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7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03438"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Trésorerie</a:t>
                      </a:r>
                      <a:r>
                        <a:rPr lang="fr-FR" sz="11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000" b="1" baseline="0" dirty="0">
                          <a:solidFill>
                            <a:schemeClr val="tx1"/>
                          </a:solidFill>
                        </a:rPr>
                        <a:t>au 31/12/N-1 </a:t>
                      </a:r>
                    </a:p>
                    <a:p>
                      <a:r>
                        <a:rPr lang="fr-FR" sz="1100" b="1" u="sng" baseline="0" dirty="0">
                          <a:solidFill>
                            <a:schemeClr val="tx1"/>
                          </a:solidFill>
                        </a:rPr>
                        <a:t>Encaissements</a:t>
                      </a:r>
                    </a:p>
                    <a:p>
                      <a:endParaRPr lang="fr-FR" sz="1100" b="1" u="sng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u="sng" baseline="0" dirty="0">
                          <a:solidFill>
                            <a:schemeClr val="tx1"/>
                          </a:solidFill>
                        </a:rPr>
                        <a:t>Décaissements</a:t>
                      </a:r>
                    </a:p>
                    <a:p>
                      <a:endParaRPr lang="fr-FR" sz="1100" b="1" u="sng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100" b="1" u="sng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100" b="1" u="sng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100" b="1" u="sng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endParaRPr lang="fr-FR" sz="11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7" marB="45727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600 000</a:t>
                      </a:r>
                    </a:p>
                  </a:txBody>
                  <a:tcPr marL="91450" marR="91450" marT="45727" marB="457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ZoneTexte 15">
            <a:extLst>
              <a:ext uri="{FF2B5EF4-FFF2-40B4-BE49-F238E27FC236}">
                <a16:creationId xmlns:a16="http://schemas.microsoft.com/office/drawing/2014/main" id="{50552D28-02A0-60F5-734D-F6E2F637B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0075" y="4975226"/>
            <a:ext cx="3251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000" b="1">
                <a:solidFill>
                  <a:srgbClr val="000000"/>
                </a:solidFill>
                <a:latin typeface="Arial" panose="020B0604020202020204" pitchFamily="34" charset="0"/>
              </a:rPr>
              <a:t>Ventes                                                              655 000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77AEF53-B6A3-D6B6-0FBA-65C8DFAA9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2614" y="5375276"/>
            <a:ext cx="33416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000" b="1">
                <a:solidFill>
                  <a:srgbClr val="000000"/>
                </a:solidFill>
                <a:latin typeface="Arial" panose="020B0604020202020204" pitchFamily="34" charset="0"/>
              </a:rPr>
              <a:t>Acquisitions d’immobilisations                    430 000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F7F5C68-57C7-2827-AA80-86E63D743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2613" y="5616575"/>
            <a:ext cx="3357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000" b="1">
                <a:solidFill>
                  <a:srgbClr val="000000"/>
                </a:solidFill>
                <a:latin typeface="Arial" panose="020B0604020202020204" pitchFamily="34" charset="0"/>
              </a:rPr>
              <a:t>Achat services et fournitures                        300 000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F4B4ED48-00D4-5BDE-DE28-1A209D75F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1" y="6281739"/>
            <a:ext cx="3375025" cy="307975"/>
          </a:xfrm>
          <a:prstGeom prst="rect">
            <a:avLst/>
          </a:prstGeom>
          <a:solidFill>
            <a:srgbClr val="ECCA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400" b="1">
                <a:solidFill>
                  <a:srgbClr val="000000"/>
                </a:solidFill>
                <a:latin typeface="Arial" panose="020B0604020202020204" pitchFamily="34" charset="0"/>
              </a:rPr>
              <a:t>Trésorerie au 31/12/N               160 000</a:t>
            </a:r>
          </a:p>
        </p:txBody>
      </p:sp>
      <p:sp>
        <p:nvSpPr>
          <p:cNvPr id="131097" name="Espace réservé du numéro de diapositive 28">
            <a:extLst>
              <a:ext uri="{FF2B5EF4-FFF2-40B4-BE49-F238E27FC236}">
                <a16:creationId xmlns:a16="http://schemas.microsoft.com/office/drawing/2014/main" id="{5340B90C-3A5B-1751-0DB9-CE4767C19A67}"/>
              </a:ext>
            </a:extLst>
          </p:cNvPr>
          <p:cNvSpPr txBox="1">
            <a:spLocks/>
          </p:cNvSpPr>
          <p:nvPr/>
        </p:nvSpPr>
        <p:spPr bwMode="auto">
          <a:xfrm>
            <a:off x="8032750" y="60801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694D4705-148F-4C4B-9A91-B9AB8364EA0D}" type="slidenum">
              <a:rPr lang="fr-FR" altLang="fr-FR" sz="1400">
                <a:solidFill>
                  <a:srgbClr val="000000"/>
                </a:solidFill>
                <a:ea typeface="MS PGothic" panose="020B0600070205080204" pitchFamily="34" charset="-128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3</a:t>
            </a:fld>
            <a:endParaRPr lang="fr-FR" altLang="fr-FR" sz="1400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  <p:sp>
        <p:nvSpPr>
          <p:cNvPr id="23" name="Text Box 12">
            <a:extLst>
              <a:ext uri="{FF2B5EF4-FFF2-40B4-BE49-F238E27FC236}">
                <a16:creationId xmlns:a16="http://schemas.microsoft.com/office/drawing/2014/main" id="{B2E1A924-658B-CDFC-1682-E07C084A4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6425" y="5051426"/>
            <a:ext cx="1917700" cy="172402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 b="1">
                <a:solidFill>
                  <a:srgbClr val="00B05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Ventes 700 000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600" b="1">
              <a:solidFill>
                <a:srgbClr val="00B05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200" b="1">
              <a:solidFill>
                <a:srgbClr val="00B05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600" b="1">
              <a:solidFill>
                <a:srgbClr val="00B05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600" b="1">
              <a:solidFill>
                <a:srgbClr val="00B05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" name="Text Box 14">
            <a:extLst>
              <a:ext uri="{FF2B5EF4-FFF2-40B4-BE49-F238E27FC236}">
                <a16:creationId xmlns:a16="http://schemas.microsoft.com/office/drawing/2014/main" id="{902CF598-EE92-7464-BF8A-6F1FD54D3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6226" y="5068889"/>
            <a:ext cx="2862263" cy="15700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Achat services et  fournitures: 300 000</a:t>
            </a:r>
            <a:b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</a:br>
            <a:endParaRPr lang="fr-FR" altLang="fr-FR" sz="1600" b="1">
              <a:solidFill>
                <a:srgbClr val="FF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600" b="1">
              <a:solidFill>
                <a:srgbClr val="FF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600" b="1">
              <a:solidFill>
                <a:srgbClr val="FF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1100" name="Text Box 17">
            <a:extLst>
              <a:ext uri="{FF2B5EF4-FFF2-40B4-BE49-F238E27FC236}">
                <a16:creationId xmlns:a16="http://schemas.microsoft.com/office/drawing/2014/main" id="{3DDD1283-8AE4-6EA9-C6B1-E6D302C48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6226" y="4657725"/>
            <a:ext cx="2862263" cy="400050"/>
          </a:xfrm>
          <a:prstGeom prst="rect">
            <a:avLst/>
          </a:prstGeom>
          <a:noFill/>
          <a:ln w="38100" cap="rnd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2000" b="1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 Charges</a:t>
            </a:r>
          </a:p>
        </p:txBody>
      </p:sp>
      <p:sp>
        <p:nvSpPr>
          <p:cNvPr id="131101" name="Text Box 18">
            <a:extLst>
              <a:ext uri="{FF2B5EF4-FFF2-40B4-BE49-F238E27FC236}">
                <a16:creationId xmlns:a16="http://schemas.microsoft.com/office/drawing/2014/main" id="{D4DBF6A4-F5B2-1FDB-4069-FF04898B7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6425" y="4645025"/>
            <a:ext cx="1917700" cy="406400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2000" b="1">
                <a:solidFill>
                  <a:srgbClr val="FF3399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  <a:r>
              <a:rPr lang="fr-FR" altLang="fr-FR" sz="2000" b="1">
                <a:solidFill>
                  <a:srgbClr val="00B05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Produits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93D821E-89DF-2585-8F53-87EE85D1F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2738" y="5534026"/>
            <a:ext cx="1879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Salaires : 350 000</a:t>
            </a: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2039A51A-296E-314B-B97A-7608406CA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1151" y="5759451"/>
            <a:ext cx="29638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Intérêts financiers: 15 000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000" b="1">
              <a:solidFill>
                <a:srgbClr val="00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46FB102-E783-9D1C-E058-B85DB2B4A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0351" y="6029326"/>
            <a:ext cx="29638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 b="1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Dotations aux amort: 39 000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000" b="1">
              <a:solidFill>
                <a:srgbClr val="00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1C1E3B28-7F59-B2F2-DC18-9F8712D1B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6342064"/>
            <a:ext cx="2881312" cy="492125"/>
          </a:xfrm>
          <a:prstGeom prst="rect">
            <a:avLst/>
          </a:prstGeom>
          <a:solidFill>
            <a:srgbClr val="F12547"/>
          </a:solidFill>
          <a:ln w="28575">
            <a:solidFill>
              <a:srgbClr val="F5657D"/>
            </a:solidFill>
            <a:miter lim="800000"/>
            <a:headEnd/>
            <a:tailEnd/>
          </a:ln>
          <a:effectLst>
            <a:outerShdw dist="71842" dir="2700000" algn="ctr" rotWithShape="0">
              <a:srgbClr val="660033">
                <a:alpha val="50000"/>
              </a:srgb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Perte : 4 000 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7B30BBCA-4F9C-14DC-E49A-4A1FA2CFF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6164" y="1144589"/>
            <a:ext cx="148748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  <a:t>220 000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92279794-9607-205B-330D-2850308E6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463" y="1401764"/>
            <a:ext cx="107156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  <a:t>210 000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3B79B15E-56FE-3492-717D-DE4647A05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1563" y="1666875"/>
            <a:ext cx="10080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430 000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6B31CD16-3F77-781B-4834-BE1A443D4845}"/>
              </a:ext>
            </a:extLst>
          </p:cNvPr>
          <p:cNvSpPr txBox="1"/>
          <p:nvPr/>
        </p:nvSpPr>
        <p:spPr>
          <a:xfrm>
            <a:off x="3471863" y="2686050"/>
            <a:ext cx="1009650" cy="3381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170 000</a:t>
            </a:r>
            <a:endParaRPr lang="fr-FR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177C25AE-DB4C-27C8-C3FC-2369436BE977}"/>
              </a:ext>
            </a:extLst>
          </p:cNvPr>
          <p:cNvSpPr txBox="1"/>
          <p:nvPr/>
        </p:nvSpPr>
        <p:spPr>
          <a:xfrm>
            <a:off x="3497263" y="2479675"/>
            <a:ext cx="1008062" cy="3381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  45 000</a:t>
            </a:r>
            <a:endParaRPr lang="fr-FR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1111" name="ZoneTexte 39">
            <a:extLst>
              <a:ext uri="{FF2B5EF4-FFF2-40B4-BE49-F238E27FC236}">
                <a16:creationId xmlns:a16="http://schemas.microsoft.com/office/drawing/2014/main" id="{3BF7F383-4DE5-F240-F210-4E76554CB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6888" y="2420939"/>
            <a:ext cx="1643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400">
                <a:solidFill>
                  <a:srgbClr val="000000"/>
                </a:solidFill>
                <a:latin typeface="Arial" panose="020B0604020202020204" pitchFamily="34" charset="0"/>
              </a:rPr>
              <a:t>Créances clients</a:t>
            </a:r>
            <a:endParaRPr lang="fr-FR" altLang="fr-FR" sz="14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B75F8A3-56D5-4CCF-A89A-3D166489A995}"/>
              </a:ext>
            </a:extLst>
          </p:cNvPr>
          <p:cNvSpPr txBox="1"/>
          <p:nvPr/>
        </p:nvSpPr>
        <p:spPr>
          <a:xfrm>
            <a:off x="5418139" y="2387600"/>
            <a:ext cx="898525" cy="3381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45 000</a:t>
            </a:r>
            <a:endParaRPr lang="fr-FR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06BBD939-6D15-E263-67FB-BBB42EA53382}"/>
              </a:ext>
            </a:extLst>
          </p:cNvPr>
          <p:cNvSpPr txBox="1"/>
          <p:nvPr/>
        </p:nvSpPr>
        <p:spPr>
          <a:xfrm>
            <a:off x="5402264" y="2659064"/>
            <a:ext cx="930275" cy="338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160 000</a:t>
            </a:r>
            <a:endParaRPr lang="fr-FR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96CBBA96-E6B3-72AB-0321-A5A2D58D1F93}"/>
              </a:ext>
            </a:extLst>
          </p:cNvPr>
          <p:cNvSpPr txBox="1"/>
          <p:nvPr/>
        </p:nvSpPr>
        <p:spPr>
          <a:xfrm>
            <a:off x="3516314" y="2728914"/>
            <a:ext cx="930275" cy="3397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825 000</a:t>
            </a:r>
            <a:endParaRPr lang="fr-FR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AB8E6CF0-886F-9C92-79B0-A1D2046E9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75" y="1093789"/>
            <a:ext cx="10541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  <a:t>21 000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9094A5A-6EA0-C9EF-F283-7CF1639A8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4701" y="1357314"/>
            <a:ext cx="20669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  <a:t>18 000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682B95B0-6762-C5D0-EF69-381B98690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6601" y="1644651"/>
            <a:ext cx="20669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39 000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037F363B-19ED-8587-C20F-6FE5AC700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2264" y="1003301"/>
            <a:ext cx="947737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  <a:t>199 000</a:t>
            </a:r>
            <a:b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fr-FR" altLang="fr-FR" sz="5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>
                <a:solidFill>
                  <a:srgbClr val="000000"/>
                </a:solidFill>
                <a:latin typeface="Arial" panose="020B0604020202020204" pitchFamily="34" charset="0"/>
              </a:rPr>
              <a:t>192 000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br>
              <a:rPr lang="fr-FR" altLang="fr-FR" sz="8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391 000</a:t>
            </a:r>
            <a:b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fr-FR" altLang="fr-FR" sz="16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9B873DC1-8EAD-8C77-BAB7-5C65C2F53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8501" y="1406526"/>
            <a:ext cx="1014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400" b="1">
                <a:solidFill>
                  <a:srgbClr val="000000"/>
                </a:solidFill>
                <a:latin typeface="Arial" panose="020B0604020202020204" pitchFamily="34" charset="0"/>
              </a:rPr>
              <a:t>- 4000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EB840455-5E81-CA94-659C-704CFD1FE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3088" y="1681164"/>
            <a:ext cx="19351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496 000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B84514CE-7ACE-96EE-0B9F-4AD7C1506F71}"/>
              </a:ext>
            </a:extLst>
          </p:cNvPr>
          <p:cNvSpPr txBox="1"/>
          <p:nvPr/>
        </p:nvSpPr>
        <p:spPr>
          <a:xfrm>
            <a:off x="3530601" y="2762251"/>
            <a:ext cx="930275" cy="3397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525 000</a:t>
            </a:r>
            <a:endParaRPr lang="fr-FR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3042EB7C-E6A4-B78A-C7D4-BECD83B6C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2613" y="5838825"/>
            <a:ext cx="3357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000" b="1">
                <a:solidFill>
                  <a:srgbClr val="000000"/>
                </a:solidFill>
                <a:latin typeface="Arial" panose="020B0604020202020204" pitchFamily="34" charset="0"/>
              </a:rPr>
              <a:t>Salaires                                                            350 000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5805C50C-4912-B7C3-0D5A-A10394B8B4B1}"/>
              </a:ext>
            </a:extLst>
          </p:cNvPr>
          <p:cNvSpPr txBox="1"/>
          <p:nvPr/>
        </p:nvSpPr>
        <p:spPr>
          <a:xfrm>
            <a:off x="3560764" y="2732089"/>
            <a:ext cx="930275" cy="338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175 000</a:t>
            </a:r>
            <a:endParaRPr lang="fr-FR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DCAF55B6-F0F1-6BCB-EDCA-760BA9A0E94A}"/>
              </a:ext>
            </a:extLst>
          </p:cNvPr>
          <p:cNvSpPr txBox="1"/>
          <p:nvPr/>
        </p:nvSpPr>
        <p:spPr>
          <a:xfrm>
            <a:off x="3536951" y="2732089"/>
            <a:ext cx="930275" cy="338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160 000</a:t>
            </a:r>
            <a:endParaRPr lang="fr-FR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E8D873BB-A29C-9745-89D5-FC8876B45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6051550"/>
            <a:ext cx="3357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000" b="1">
                <a:solidFill>
                  <a:srgbClr val="000000"/>
                </a:solidFill>
                <a:latin typeface="Arial" panose="020B0604020202020204" pitchFamily="34" charset="0"/>
              </a:rPr>
              <a:t>Intérêts financiers                                             15 000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altLang="fr-FR" sz="1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F209BB48-B031-C5B0-B001-1EC9EF971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913" y="3422650"/>
            <a:ext cx="10080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205 000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6EECE42E-776E-60BE-B763-3ECCEBAED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8138" y="3454400"/>
            <a:ext cx="10080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 b="1">
                <a:solidFill>
                  <a:srgbClr val="000000"/>
                </a:solidFill>
                <a:latin typeface="Arial" panose="020B0604020202020204" pitchFamily="34" charset="0"/>
              </a:rPr>
              <a:t>205 000</a:t>
            </a:r>
          </a:p>
        </p:txBody>
      </p:sp>
      <p:sp>
        <p:nvSpPr>
          <p:cNvPr id="59" name="Rectangle 22">
            <a:extLst>
              <a:ext uri="{FF2B5EF4-FFF2-40B4-BE49-F238E27FC236}">
                <a16:creationId xmlns:a16="http://schemas.microsoft.com/office/drawing/2014/main" id="{C70DCFC3-462F-A61F-C0D2-0EFF4A9AA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4" y="3959226"/>
            <a:ext cx="4562475" cy="576263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TOTAL                  635 000    39 000     596 000</a:t>
            </a:r>
          </a:p>
        </p:txBody>
      </p:sp>
      <p:sp>
        <p:nvSpPr>
          <p:cNvPr id="60" name="Rectangle 22">
            <a:extLst>
              <a:ext uri="{FF2B5EF4-FFF2-40B4-BE49-F238E27FC236}">
                <a16:creationId xmlns:a16="http://schemas.microsoft.com/office/drawing/2014/main" id="{1E5E0D8D-CD95-A8A5-5C92-5380BAB5D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0951" y="3957638"/>
            <a:ext cx="4233863" cy="576262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600" b="1" dirty="0">
                <a:solidFill>
                  <a:srgbClr val="000000"/>
                </a:solidFill>
                <a:latin typeface="Arial" panose="020B0604020202020204" pitchFamily="34" charset="0"/>
              </a:rPr>
              <a:t>TOTAL                                        596 000</a:t>
            </a:r>
          </a:p>
        </p:txBody>
      </p:sp>
      <p:sp>
        <p:nvSpPr>
          <p:cNvPr id="108602" name="ZoneTexte 30">
            <a:extLst>
              <a:ext uri="{FF2B5EF4-FFF2-40B4-BE49-F238E27FC236}">
                <a16:creationId xmlns:a16="http://schemas.microsoft.com/office/drawing/2014/main" id="{89A0B594-D28F-D536-8239-C3547F81D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1976" y="4313239"/>
            <a:ext cx="3362325" cy="3079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400" b="1">
                <a:solidFill>
                  <a:srgbClr val="FFFFFF"/>
                </a:solidFill>
                <a:latin typeface="Arial" panose="020B0604020202020204" pitchFamily="34" charset="0"/>
              </a:rPr>
              <a:t>TABLEAU DE FLUX DE TRÉSORERIE</a:t>
            </a:r>
          </a:p>
        </p:txBody>
      </p:sp>
      <p:sp>
        <p:nvSpPr>
          <p:cNvPr id="61" name="ZoneTexte 11">
            <a:extLst>
              <a:ext uri="{FF2B5EF4-FFF2-40B4-BE49-F238E27FC236}">
                <a16:creationId xmlns:a16="http://schemas.microsoft.com/office/drawing/2014/main" id="{AA010DF4-89FE-4984-6301-A5E80D3F8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9489" y="25400"/>
            <a:ext cx="39957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b="1">
                <a:solidFill>
                  <a:srgbClr val="FFFFFF"/>
                </a:solidFill>
                <a:latin typeface="Arial" panose="020B0604020202020204" pitchFamily="34" charset="0"/>
              </a:rPr>
              <a:t>Bilan au 31/12/N</a:t>
            </a:r>
          </a:p>
        </p:txBody>
      </p:sp>
      <p:sp>
        <p:nvSpPr>
          <p:cNvPr id="2" name="ZoneTexte 30">
            <a:extLst>
              <a:ext uri="{FF2B5EF4-FFF2-40B4-BE49-F238E27FC236}">
                <a16:creationId xmlns:a16="http://schemas.microsoft.com/office/drawing/2014/main" id="{4BFD38F8-4BE1-D13D-5003-FC9D722F7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7015" y="4317207"/>
            <a:ext cx="4837111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accent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SzPct val="70000"/>
              <a:buFont typeface="Wingdings" panose="05000000000000000000" pitchFamily="2" charset="2"/>
              <a:buChar char="Ø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FFFF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500">
                <a:solidFill>
                  <a:schemeClr val="accent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fr-FR" altLang="fr-FR" sz="1400" b="1" dirty="0">
                <a:solidFill>
                  <a:srgbClr val="FFFFFF"/>
                </a:solidFill>
                <a:latin typeface="Arial" panose="020B0604020202020204" pitchFamily="34" charset="0"/>
              </a:rPr>
              <a:t>COMPTE DE RESULTAT</a:t>
            </a:r>
          </a:p>
        </p:txBody>
      </p:sp>
    </p:spTree>
    <p:extLst>
      <p:ext uri="{BB962C8B-B14F-4D97-AF65-F5344CB8AC3E}">
        <p14:creationId xmlns:p14="http://schemas.microsoft.com/office/powerpoint/2010/main" val="426246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6" grpId="0"/>
      <p:bldP spid="17" grpId="0"/>
      <p:bldP spid="18" grpId="0"/>
      <p:bldP spid="19" grpId="0" animBg="1"/>
      <p:bldP spid="23" grpId="0" animBg="1"/>
      <p:bldP spid="24" grpId="0" animBg="1"/>
      <p:bldP spid="29" grpId="0"/>
      <p:bldP spid="30" grpId="0"/>
      <p:bldP spid="31" grpId="0"/>
      <p:bldP spid="32" grpId="0" animBg="1"/>
      <p:bldP spid="34" grpId="0"/>
      <p:bldP spid="35" grpId="0"/>
      <p:bldP spid="36" grpId="0"/>
      <p:bldP spid="38" grpId="0" animBg="1"/>
      <p:bldP spid="39" grpId="0" animBg="1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/>
      <p:bldP spid="48" grpId="0"/>
      <p:bldP spid="49" grpId="0"/>
      <p:bldP spid="50" grpId="0" animBg="1"/>
      <p:bldP spid="51" grpId="0"/>
      <p:bldP spid="52" grpId="0" animBg="1"/>
      <p:bldP spid="53" grpId="0" animBg="1"/>
      <p:bldP spid="54" grpId="0"/>
      <p:bldP spid="57" grpId="0"/>
      <p:bldP spid="58" grpId="0"/>
      <p:bldP spid="59" grpId="0" animBg="1"/>
      <p:bldP spid="60" grpId="0" animBg="1"/>
      <p:bldP spid="61" grpId="0"/>
    </p:bldLst>
  </p:timing>
</p:sld>
</file>

<file path=ppt/theme/theme1.xml><?xml version="1.0" encoding="utf-8"?>
<a:theme xmlns:a="http://schemas.openxmlformats.org/drawingml/2006/main" name="Masque nanterre">
  <a:themeElements>
    <a:clrScheme name="Masque nanterre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Masque nanterr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asque nanterre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 nanterre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nanterre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 nanterre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450</Words>
  <Application>Microsoft Office PowerPoint</Application>
  <PresentationFormat>Grand écran</PresentationFormat>
  <Paragraphs>123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Verdana</vt:lpstr>
      <vt:lpstr>Wingdings</vt:lpstr>
      <vt:lpstr>Masque nanterre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Agnes</dc:creator>
  <cp:lastModifiedBy>Agnes</cp:lastModifiedBy>
  <cp:revision>1</cp:revision>
  <dcterms:created xsi:type="dcterms:W3CDTF">2023-01-30T11:31:18Z</dcterms:created>
  <dcterms:modified xsi:type="dcterms:W3CDTF">2023-01-30T11:31:45Z</dcterms:modified>
</cp:coreProperties>
</file>